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49"/>
  </p:notesMasterIdLst>
  <p:sldIdLst>
    <p:sldId id="396" r:id="rId2"/>
    <p:sldId id="305" r:id="rId3"/>
    <p:sldId id="262" r:id="rId4"/>
    <p:sldId id="356" r:id="rId5"/>
    <p:sldId id="370" r:id="rId6"/>
    <p:sldId id="264" r:id="rId7"/>
    <p:sldId id="285" r:id="rId8"/>
    <p:sldId id="384" r:id="rId9"/>
    <p:sldId id="390" r:id="rId10"/>
    <p:sldId id="387" r:id="rId11"/>
    <p:sldId id="391" r:id="rId12"/>
    <p:sldId id="379" r:id="rId13"/>
    <p:sldId id="380" r:id="rId14"/>
    <p:sldId id="372" r:id="rId15"/>
    <p:sldId id="392" r:id="rId16"/>
    <p:sldId id="361" r:id="rId17"/>
    <p:sldId id="367" r:id="rId18"/>
    <p:sldId id="362" r:id="rId19"/>
    <p:sldId id="358" r:id="rId20"/>
    <p:sldId id="395" r:id="rId21"/>
    <p:sldId id="369" r:id="rId22"/>
    <p:sldId id="299" r:id="rId23"/>
    <p:sldId id="300" r:id="rId24"/>
    <p:sldId id="301" r:id="rId25"/>
    <p:sldId id="278" r:id="rId26"/>
    <p:sldId id="297" r:id="rId27"/>
    <p:sldId id="302" r:id="rId28"/>
    <p:sldId id="303" r:id="rId29"/>
    <p:sldId id="304" r:id="rId30"/>
    <p:sldId id="265" r:id="rId31"/>
    <p:sldId id="266" r:id="rId32"/>
    <p:sldId id="267" r:id="rId33"/>
    <p:sldId id="268" r:id="rId34"/>
    <p:sldId id="272" r:id="rId35"/>
    <p:sldId id="273" r:id="rId36"/>
    <p:sldId id="283" r:id="rId37"/>
    <p:sldId id="284" r:id="rId38"/>
    <p:sldId id="274" r:id="rId39"/>
    <p:sldId id="287" r:id="rId40"/>
    <p:sldId id="289" r:id="rId41"/>
    <p:sldId id="290" r:id="rId42"/>
    <p:sldId id="293" r:id="rId43"/>
    <p:sldId id="294" r:id="rId44"/>
    <p:sldId id="296" r:id="rId45"/>
    <p:sldId id="319" r:id="rId46"/>
    <p:sldId id="347" r:id="rId47"/>
    <p:sldId id="331"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Exo 2" panose="020B0604020202020204" charset="0"/>
      <p:regular r:id="rId56"/>
      <p:bold r:id="rId57"/>
      <p:italic r:id="rId58"/>
      <p:boldItalic r:id="rId59"/>
    </p:embeddedFont>
    <p:embeddedFont>
      <p:font typeface="Gill Sans MT" panose="020B0502020104020203" pitchFamily="34" charset="0"/>
      <p:regular r:id="rId60"/>
      <p:bold r:id="rId61"/>
      <p:italic r:id="rId62"/>
      <p:boldItalic r:id="rId63"/>
    </p:embeddedFont>
    <p:embeddedFont>
      <p:font typeface="Wingdings 3" panose="05040102010807070707" pitchFamily="18"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Holland" initials="AH" lastIdx="2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84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01" autoAdjust="0"/>
    <p:restoredTop sz="81316" autoAdjust="0"/>
  </p:normalViewPr>
  <p:slideViewPr>
    <p:cSldViewPr snapToGrid="0">
      <p:cViewPr varScale="1">
        <p:scale>
          <a:sx n="67" d="100"/>
          <a:sy n="67" d="100"/>
        </p:scale>
        <p:origin x="127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15T15:23:03.750" idx="20">
    <p:pos x="6377" y="1263"/>
    <p:text>Combine the Alternative Desgin #2 slides by...Keep pic on right and use with pic to keep on next slide</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C4392-AE40-44D3-9F1B-0EC5DE53D145}"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7FB22-06D3-458C-9F37-9FBCC5D207D6}" type="slidenum">
              <a:rPr lang="en-US" smtClean="0"/>
              <a:t>‹#›</a:t>
            </a:fld>
            <a:endParaRPr lang="en-US"/>
          </a:p>
        </p:txBody>
      </p:sp>
    </p:spTree>
    <p:extLst>
      <p:ext uri="{BB962C8B-B14F-4D97-AF65-F5344CB8AC3E}">
        <p14:creationId xmlns:p14="http://schemas.microsoft.com/office/powerpoint/2010/main" val="5258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t>What you hope to learn from this workshop?  Show of hands…</a:t>
            </a:r>
          </a:p>
        </p:txBody>
      </p:sp>
      <p:sp>
        <p:nvSpPr>
          <p:cNvPr id="4" name="Slide Number Placeholder 3"/>
          <p:cNvSpPr>
            <a:spLocks noGrp="1"/>
          </p:cNvSpPr>
          <p:nvPr>
            <p:ph type="sldNum" sz="quarter" idx="10"/>
          </p:nvPr>
        </p:nvSpPr>
        <p:spPr/>
        <p:txBody>
          <a:bodyPr/>
          <a:lstStyle/>
          <a:p>
            <a:fld id="{88B36EB2-0301-4627-A95F-5E0EECD57EE4}" type="slidenum">
              <a:rPr lang="en-US" smtClean="0"/>
              <a:t>2</a:t>
            </a:fld>
            <a:endParaRPr lang="en-US"/>
          </a:p>
        </p:txBody>
      </p:sp>
    </p:spTree>
    <p:extLst>
      <p:ext uri="{BB962C8B-B14F-4D97-AF65-F5344CB8AC3E}">
        <p14:creationId xmlns:p14="http://schemas.microsoft.com/office/powerpoint/2010/main" val="3979969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Westmoreland Conservation District http://wcdpa.com/tech-services/dirt-gravel-low-volume-roads/driveway-washout</a:t>
            </a:r>
          </a:p>
          <a:p>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water runs down the driving surface, carrying off gravel and soil and scouring ruts.</a:t>
            </a:r>
          </a:p>
          <a:p>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11</a:t>
            </a:fld>
            <a:endParaRPr lang="en-US"/>
          </a:p>
        </p:txBody>
      </p:sp>
    </p:spTree>
    <p:extLst>
      <p:ext uri="{BB962C8B-B14F-4D97-AF65-F5344CB8AC3E}">
        <p14:creationId xmlns:p14="http://schemas.microsoft.com/office/powerpoint/2010/main" val="2070988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1 http://www.roadex.org/e-learning/lessons/permanent-deformation/permanent-deformation-rutting-classification/</a:t>
            </a:r>
          </a:p>
          <a:p>
            <a:r>
              <a:rPr lang="en-US" dirty="0"/>
              <a:t>Notes:</a:t>
            </a:r>
          </a:p>
          <a:p>
            <a:r>
              <a:rPr lang="en-US" dirty="0"/>
              <a:t>-primary issue probably is…</a:t>
            </a:r>
          </a:p>
          <a:p>
            <a:r>
              <a:rPr lang="en-US" dirty="0"/>
              <a:t>-when there is frost penetration in the winter, frost and moisture cause small expansion of the materials in the road/driveway surface</a:t>
            </a:r>
          </a:p>
          <a:p>
            <a:r>
              <a:rPr lang="en-US" dirty="0"/>
              <a:t>	-also expands frost susceptible soils in the subgrade</a:t>
            </a:r>
          </a:p>
          <a:p>
            <a:r>
              <a:rPr lang="en-US" dirty="0"/>
              <a:t>-during the thawing period, aggregate layers and subsoil layers de-compact, which causes the rutting</a:t>
            </a:r>
          </a:p>
          <a:p>
            <a:endParaRPr lang="en-US" dirty="0"/>
          </a:p>
          <a:p>
            <a:r>
              <a:rPr lang="en-US" dirty="0"/>
              <a:t>Picture source: 2 https://www.landscapediscount.com/gravel-grid-s/1932.htm</a:t>
            </a:r>
          </a:p>
          <a:p>
            <a:endParaRPr lang="en-US" dirty="0"/>
          </a:p>
          <a:p>
            <a:r>
              <a:rPr lang="en-US" dirty="0"/>
              <a:t>INFO from VT Better Backroads Manual</a:t>
            </a:r>
          </a:p>
        </p:txBody>
      </p:sp>
      <p:sp>
        <p:nvSpPr>
          <p:cNvPr id="4" name="Slide Number Placeholder 3"/>
          <p:cNvSpPr>
            <a:spLocks noGrp="1"/>
          </p:cNvSpPr>
          <p:nvPr>
            <p:ph type="sldNum" sz="quarter" idx="10"/>
          </p:nvPr>
        </p:nvSpPr>
        <p:spPr/>
        <p:txBody>
          <a:bodyPr/>
          <a:lstStyle/>
          <a:p>
            <a:fld id="{88B36EB2-0301-4627-A95F-5E0EECD57EE4}" type="slidenum">
              <a:rPr lang="en-US" smtClean="0"/>
              <a:t>12</a:t>
            </a:fld>
            <a:endParaRPr lang="en-US"/>
          </a:p>
        </p:txBody>
      </p:sp>
    </p:spTree>
    <p:extLst>
      <p:ext uri="{BB962C8B-B14F-4D97-AF65-F5344CB8AC3E}">
        <p14:creationId xmlns:p14="http://schemas.microsoft.com/office/powerpoint/2010/main" val="108368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https://diy.stackexchange.com/questions/67082/how-do-i-prevent-water-from-streaming-into-my-driveway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from VT Better Backroads Manual</a:t>
            </a:r>
          </a:p>
          <a:p>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13</a:t>
            </a:fld>
            <a:endParaRPr lang="en-US"/>
          </a:p>
        </p:txBody>
      </p:sp>
    </p:spTree>
    <p:extLst>
      <p:ext uri="{BB962C8B-B14F-4D97-AF65-F5344CB8AC3E}">
        <p14:creationId xmlns:p14="http://schemas.microsoft.com/office/powerpoint/2010/main" val="209353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KAS Consulting, 2013 Private Roads Assessment and Recommendations, Lake Carmi Area, Franklin, Vermont]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Flat roads and then water ponding…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Potholes are typically caused by road sections on poorly drained soils and/or insufficient crown or road tilting.  This can be rectified by rebuilding the road with proper materials or re-grading the road to remove the potholes and then re-crowning the surface.</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from VT Better Backroads Manual</a:t>
            </a:r>
          </a:p>
          <a:p>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14</a:t>
            </a:fld>
            <a:endParaRPr lang="en-US"/>
          </a:p>
        </p:txBody>
      </p:sp>
    </p:spTree>
    <p:extLst>
      <p:ext uri="{BB962C8B-B14F-4D97-AF65-F5344CB8AC3E}">
        <p14:creationId xmlns:p14="http://schemas.microsoft.com/office/powerpoint/2010/main" val="838258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B36EB2-0301-4627-A95F-5E0EECD57EE4}" type="slidenum">
              <a:rPr lang="en-US" smtClean="0"/>
              <a:t>15</a:t>
            </a:fld>
            <a:endParaRPr lang="en-US"/>
          </a:p>
        </p:txBody>
      </p:sp>
    </p:spTree>
    <p:extLst>
      <p:ext uri="{BB962C8B-B14F-4D97-AF65-F5344CB8AC3E}">
        <p14:creationId xmlns:p14="http://schemas.microsoft.com/office/powerpoint/2010/main" val="307260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16</a:t>
            </a:fld>
            <a:endParaRPr lang="en-US"/>
          </a:p>
        </p:txBody>
      </p:sp>
    </p:spTree>
    <p:extLst>
      <p:ext uri="{BB962C8B-B14F-4D97-AF65-F5344CB8AC3E}">
        <p14:creationId xmlns:p14="http://schemas.microsoft.com/office/powerpoint/2010/main" val="91229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r>
              <a:rPr lang="en-US" baseline="0" dirty="0"/>
              <a:t> </a:t>
            </a:r>
            <a:r>
              <a:rPr lang="en-US" sz="1200" b="0" i="0" u="none" strike="noStrike" kern="1200" baseline="0" dirty="0">
                <a:solidFill>
                  <a:schemeClr val="tx1"/>
                </a:solidFill>
                <a:latin typeface="+mn-lt"/>
                <a:ea typeface="+mn-ea"/>
                <a:cs typeface="+mn-cs"/>
              </a:rPr>
              <a:t>VT Local Roads Factsheet – Basics of a Good Road 2009]</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A road may wear from the top, but it falls apart from the bottom. </a:t>
            </a:r>
          </a:p>
          <a:p>
            <a:pPr marL="171450" indent="-171450">
              <a:buFontTx/>
              <a:buChar char="-"/>
            </a:pPr>
            <a:r>
              <a:rPr lang="en-US" sz="1200" b="0" i="0" u="none" strike="noStrike" kern="1200" baseline="0" dirty="0">
                <a:solidFill>
                  <a:schemeClr val="tx1"/>
                </a:solidFill>
                <a:latin typeface="+mn-lt"/>
                <a:ea typeface="+mn-ea"/>
                <a:cs typeface="+mn-cs"/>
              </a:rPr>
              <a:t>Before doing anything to correct a road surface problem, road managers take into consideration what is causing the problem underneath. Improper drainage, insufficient depth of base or poor quality gravel may be the culprits. These should be corrected before spending money on the surface. </a:t>
            </a:r>
          </a:p>
          <a:p>
            <a:pPr marL="171450" indent="-171450">
              <a:buFontTx/>
              <a:buChar cha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 road material is stable if it has little or no change in its volume and does not deform under repeated loads whether the material is wet or dry.}</a:t>
            </a:r>
          </a:p>
        </p:txBody>
      </p:sp>
      <p:sp>
        <p:nvSpPr>
          <p:cNvPr id="4" name="Slide Number Placeholder 3"/>
          <p:cNvSpPr>
            <a:spLocks noGrp="1"/>
          </p:cNvSpPr>
          <p:nvPr>
            <p:ph type="sldNum" sz="quarter" idx="10"/>
          </p:nvPr>
        </p:nvSpPr>
        <p:spPr/>
        <p:txBody>
          <a:bodyPr/>
          <a:lstStyle/>
          <a:p>
            <a:fld id="{88B36EB2-0301-4627-A95F-5E0EECD57EE4}" type="slidenum">
              <a:rPr lang="en-US" smtClean="0"/>
              <a:t>17</a:t>
            </a:fld>
            <a:endParaRPr lang="en-US"/>
          </a:p>
        </p:txBody>
      </p:sp>
    </p:spTree>
    <p:extLst>
      <p:ext uri="{BB962C8B-B14F-4D97-AF65-F5344CB8AC3E}">
        <p14:creationId xmlns:p14="http://schemas.microsoft.com/office/powerpoint/2010/main" val="4203663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r>
              <a:rPr lang="en-US" baseline="0" dirty="0"/>
              <a:t> </a:t>
            </a:r>
            <a:r>
              <a:rPr lang="en-US" sz="1200" b="0" i="0" u="none" strike="noStrike" kern="1200" baseline="0" dirty="0">
                <a:solidFill>
                  <a:schemeClr val="tx1"/>
                </a:solidFill>
                <a:latin typeface="+mn-lt"/>
                <a:ea typeface="+mn-ea"/>
                <a:cs typeface="+mn-cs"/>
              </a:rPr>
              <a:t>VT Local Roads Factsheet – Basics of a Good Road 2009; </a:t>
            </a:r>
            <a:r>
              <a:rPr lang="en-US" dirty="0"/>
              <a:t>Maine</a:t>
            </a:r>
            <a:r>
              <a:rPr lang="en-US" baseline="0" dirty="0"/>
              <a:t> guide book provides specifics on page 22]</a:t>
            </a:r>
          </a:p>
          <a:p>
            <a:r>
              <a:rPr lang="en-US" b="1" baseline="0" dirty="0">
                <a:solidFill>
                  <a:srgbClr val="FF0000"/>
                </a:solidFill>
              </a:rPr>
              <a:t>See if a VT source for this..</a:t>
            </a:r>
          </a:p>
          <a:p>
            <a:endParaRPr lang="en-US" baseline="0" dirty="0"/>
          </a:p>
          <a:p>
            <a:r>
              <a:rPr lang="en-US" sz="1200" b="0" i="0" u="none" strike="noStrike" kern="1200" baseline="0" dirty="0">
                <a:solidFill>
                  <a:schemeClr val="tx1"/>
                </a:solidFill>
                <a:latin typeface="+mn-lt"/>
                <a:ea typeface="+mn-ea"/>
                <a:cs typeface="+mn-cs"/>
              </a:rPr>
              <a:t>The type of material you use will influence how well it can be compacted. Well-graded soils having a fairly even distribution of particle sizes will compact more easily than poorly-graded soils having mostly one particle size. Jagged or semi-jagged particles will compact to a more stable configuration than rounded particles of similar size.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(Compaction is achieved by pressing soil particles together using rollers, tampers, or vibrators, expelling the air from the mass, filling the spaces between the particles, and making the material more dense.)</a:t>
            </a:r>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18</a:t>
            </a:fld>
            <a:endParaRPr lang="en-US"/>
          </a:p>
        </p:txBody>
      </p:sp>
    </p:spTree>
    <p:extLst>
      <p:ext uri="{BB962C8B-B14F-4D97-AF65-F5344CB8AC3E}">
        <p14:creationId xmlns:p14="http://schemas.microsoft.com/office/powerpoint/2010/main" val="3968918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Sheet flow definition - (spread out with shallow-depth, slow-velocity flow)</a:t>
            </a:r>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19</a:t>
            </a:fld>
            <a:endParaRPr lang="en-US"/>
          </a:p>
        </p:txBody>
      </p:sp>
    </p:spTree>
    <p:extLst>
      <p:ext uri="{BB962C8B-B14F-4D97-AF65-F5344CB8AC3E}">
        <p14:creationId xmlns:p14="http://schemas.microsoft.com/office/powerpoint/2010/main" val="3855663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20</a:t>
            </a:fld>
            <a:endParaRPr lang="en-US"/>
          </a:p>
        </p:txBody>
      </p:sp>
    </p:spTree>
    <p:extLst>
      <p:ext uri="{BB962C8B-B14F-4D97-AF65-F5344CB8AC3E}">
        <p14:creationId xmlns:p14="http://schemas.microsoft.com/office/powerpoint/2010/main" val="385566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those who think this does not apply…well we are including gravel roads and driveways too.  Given the level of compaction that happens during construction.</a:t>
            </a:r>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3</a:t>
            </a:fld>
            <a:endParaRPr lang="en-US"/>
          </a:p>
        </p:txBody>
      </p:sp>
    </p:spTree>
    <p:extLst>
      <p:ext uri="{BB962C8B-B14F-4D97-AF65-F5344CB8AC3E}">
        <p14:creationId xmlns:p14="http://schemas.microsoft.com/office/powerpoint/2010/main" val="304889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B36EB2-0301-4627-A95F-5E0EECD57EE4}" type="slidenum">
              <a:rPr lang="en-US" smtClean="0"/>
              <a:t>21</a:t>
            </a:fld>
            <a:endParaRPr lang="en-US"/>
          </a:p>
        </p:txBody>
      </p:sp>
    </p:spTree>
    <p:extLst>
      <p:ext uri="{BB962C8B-B14F-4D97-AF65-F5344CB8AC3E}">
        <p14:creationId xmlns:p14="http://schemas.microsoft.com/office/powerpoint/2010/main" val="3340212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B36EB2-0301-4627-A95F-5E0EECD57EE4}" type="slidenum">
              <a:rPr lang="en-US" smtClean="0"/>
              <a:t>45</a:t>
            </a:fld>
            <a:endParaRPr lang="en-US"/>
          </a:p>
        </p:txBody>
      </p:sp>
    </p:spTree>
    <p:extLst>
      <p:ext uri="{BB962C8B-B14F-4D97-AF65-F5344CB8AC3E}">
        <p14:creationId xmlns:p14="http://schemas.microsoft.com/office/powerpoint/2010/main" val="36520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B36EB2-0301-4627-A95F-5E0EECD57EE4}" type="slidenum">
              <a:rPr lang="en-US" smtClean="0"/>
              <a:t>46</a:t>
            </a:fld>
            <a:endParaRPr lang="en-US"/>
          </a:p>
        </p:txBody>
      </p:sp>
    </p:spTree>
    <p:extLst>
      <p:ext uri="{BB962C8B-B14F-4D97-AF65-F5344CB8AC3E}">
        <p14:creationId xmlns:p14="http://schemas.microsoft.com/office/powerpoint/2010/main" val="397662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B36EB2-0301-4627-A95F-5E0EECD57EE4}" type="slidenum">
              <a:rPr lang="en-US" smtClean="0"/>
              <a:t>47</a:t>
            </a:fld>
            <a:endParaRPr lang="en-US"/>
          </a:p>
        </p:txBody>
      </p:sp>
    </p:spTree>
    <p:extLst>
      <p:ext uri="{BB962C8B-B14F-4D97-AF65-F5344CB8AC3E}">
        <p14:creationId xmlns:p14="http://schemas.microsoft.com/office/powerpoint/2010/main" val="201450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293AB-7053-4B03-8E64-546B2278D92D}" type="slidenum">
              <a:rPr lang="en-US" altLang="en-US"/>
              <a:pPr/>
              <a:t>4</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ltLang="en-US" dirty="0"/>
              <a:t>It is important to understand  how development changes the natural water cycle</a:t>
            </a:r>
          </a:p>
          <a:p>
            <a:endParaRPr lang="en-US" altLang="en-US" dirty="0"/>
          </a:p>
          <a:p>
            <a:r>
              <a:rPr lang="en-US" altLang="en-US" dirty="0"/>
              <a:t>Review</a:t>
            </a:r>
            <a:r>
              <a:rPr lang="en-US" altLang="en-US" baseline="0" dirty="0"/>
              <a:t> “Natural” and “Dense City System” -- </a:t>
            </a:r>
            <a:r>
              <a:rPr lang="en-US" altLang="en-US" dirty="0"/>
              <a:t>These</a:t>
            </a:r>
            <a:r>
              <a:rPr lang="en-US" altLang="en-US" baseline="0" dirty="0"/>
              <a:t> represent the two extremes.  </a:t>
            </a:r>
          </a:p>
          <a:p>
            <a:r>
              <a:rPr lang="en-US" altLang="en-US" baseline="0" dirty="0"/>
              <a:t>But you’ll see even a little bit of impervious surface, say one house and a driveway starts to change how the water cycle functions.</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storm</a:t>
            </a:r>
            <a:r>
              <a:rPr lang="en-US" baseline="0" dirty="0"/>
              <a:t>water leaves your property it has two common fates –</a:t>
            </a:r>
          </a:p>
          <a:p>
            <a:r>
              <a:rPr lang="en-US" baseline="0" dirty="0"/>
              <a:t>If you are in a village or city center it most commonly runs to the </a:t>
            </a:r>
            <a:r>
              <a:rPr lang="en-US" b="1" baseline="0" dirty="0"/>
              <a:t>storm drain system</a:t>
            </a:r>
          </a:p>
          <a:p>
            <a:r>
              <a:rPr lang="en-US" baseline="0" dirty="0"/>
              <a:t>If you live outside the village or city, it runs into the</a:t>
            </a:r>
            <a:r>
              <a:rPr lang="en-US" b="1" baseline="0" dirty="0"/>
              <a:t> town ditch system</a:t>
            </a:r>
          </a:p>
          <a:p>
            <a:r>
              <a:rPr lang="en-US" baseline="0" dirty="0"/>
              <a:t>---in both of these scenarios this water will end up in our streams and Lake Champlain</a:t>
            </a:r>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5</a:t>
            </a:fld>
            <a:endParaRPr lang="en-US"/>
          </a:p>
        </p:txBody>
      </p:sp>
    </p:spTree>
    <p:extLst>
      <p:ext uri="{BB962C8B-B14F-4D97-AF65-F5344CB8AC3E}">
        <p14:creationId xmlns:p14="http://schemas.microsoft.com/office/powerpoint/2010/main" val="155435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POLLUTANTS</a:t>
            </a:r>
          </a:p>
          <a:p>
            <a:r>
              <a:rPr lang="en-US" b="1" dirty="0"/>
              <a:t>Why is stormwater runoff a problem?</a:t>
            </a:r>
            <a:r>
              <a:rPr lang="en-US" dirty="0"/>
              <a:t> </a:t>
            </a:r>
            <a:r>
              <a:rPr lang="en-US" b="1" dirty="0"/>
              <a:t>–</a:t>
            </a:r>
            <a:r>
              <a:rPr lang="en-US" dirty="0"/>
              <a:t> </a:t>
            </a:r>
          </a:p>
          <a:p>
            <a:r>
              <a:rPr lang="en-US" dirty="0"/>
              <a:t>Examples</a:t>
            </a:r>
            <a:r>
              <a:rPr lang="en-US" baseline="0" dirty="0"/>
              <a:t> of problems associated with stormwater - </a:t>
            </a:r>
            <a:r>
              <a:rPr lang="en-US" dirty="0"/>
              <a:t>Stormwater can pick up debris, chemicals, dirt, and other pollutants. Anything that enters a storm drain</a:t>
            </a:r>
            <a:r>
              <a:rPr lang="en-US" baseline="0" dirty="0"/>
              <a:t> </a:t>
            </a:r>
            <a:r>
              <a:rPr lang="en-US" dirty="0"/>
              <a:t>system or ditch system is discharged and untreated into the waterbodies we use for swimming, fishing, and providing drinking water.</a:t>
            </a:r>
          </a:p>
          <a:p>
            <a:pPr marL="0" indent="0">
              <a:buFontTx/>
              <a:buNone/>
            </a:pPr>
            <a:endParaRPr lang="en-US" dirty="0"/>
          </a:p>
          <a:p>
            <a:pPr marL="0" indent="0">
              <a:buFontTx/>
              <a:buNone/>
            </a:pPr>
            <a:r>
              <a:rPr lang="en-US" dirty="0"/>
              <a:t>LEADS TO A LOT OF OTHER ISSUES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Changes in Hydrology: Stormwater runoff is more concentrated in developed lands (i.e. shopping center or educational facilities) than undeveloped land (i.e. forest or meadow). Too much stormwater runoff becomes a problem when streams have to accommodate more water, which can cause flooding, stream bank erosion, and overall stream instability.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Sediment Transport: Can lead to sediment transported into lakes and ponds from streams with unstable banks, dirt driveways, or construction sites. This increased sediment becomes a stress on aquatic ecosystem – decrease visibility, destroys fish habitat, allows invasive plants to grow more rapidly from higher levels of nutrients (in sediment)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Nutrient Overload: nutrients from eroding soils, fertilizers, septic systems, and even pet waste. Excess nutrients in water bodies speed up plant and algae growth, including cyanobacteria, which can be harmful to humans and animals. Plants and algae blooms can be a nuisance for swimming and boating, and it can also decrease the amount of oxygen in the water. This means that less oxygen is available for fish and other organisms to survive.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Bacteria Transport: Bacteria and nutrients from livestock, pet wastes, and faulty septic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Infrastructure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Pollutants: Fertilizers, herbicides, and insecticides from agricultural lands and residential areas; Oil, grease, and toxic chemicals from urban areas</a:t>
            </a:r>
          </a:p>
          <a:p>
            <a:pPr marL="174683" indent="-174683">
              <a:buFontTx/>
              <a:buChar char="-"/>
            </a:pPr>
            <a:endParaRPr lang="en-US" baseline="0" dirty="0"/>
          </a:p>
          <a:p>
            <a:pPr marL="174683" indent="-174683">
              <a:buFontTx/>
              <a:buChar char="-"/>
            </a:pPr>
            <a:endParaRPr lang="en-US" baseline="0" dirty="0"/>
          </a:p>
          <a:p>
            <a:pPr marL="174683" indent="-174683">
              <a:buFontTx/>
              <a:buChar char="-"/>
            </a:pPr>
            <a:endParaRPr lang="en-US" dirty="0"/>
          </a:p>
        </p:txBody>
      </p:sp>
      <p:sp>
        <p:nvSpPr>
          <p:cNvPr id="4" name="Slide Number Placeholder 3"/>
          <p:cNvSpPr>
            <a:spLocks noGrp="1"/>
          </p:cNvSpPr>
          <p:nvPr>
            <p:ph type="sldNum" sz="quarter" idx="10"/>
          </p:nvPr>
        </p:nvSpPr>
        <p:spPr/>
        <p:txBody>
          <a:bodyPr/>
          <a:lstStyle/>
          <a:p>
            <a:fld id="{88B36EB2-0301-4627-A95F-5E0EECD57EE4}" type="slidenum">
              <a:rPr lang="en-US" smtClean="0"/>
              <a:t>6</a:t>
            </a:fld>
            <a:endParaRPr lang="en-US"/>
          </a:p>
        </p:txBody>
      </p:sp>
    </p:spTree>
    <p:extLst>
      <p:ext uri="{BB962C8B-B14F-4D97-AF65-F5344CB8AC3E}">
        <p14:creationId xmlns:p14="http://schemas.microsoft.com/office/powerpoint/2010/main" val="359955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BA34E-390A-43F5-99A2-146EF2577E33}" type="slidenum">
              <a:rPr lang="en-US" altLang="en-US"/>
              <a:pPr/>
              <a:t>7</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a:t>QUANTITY</a:t>
            </a:r>
            <a:r>
              <a:rPr lang="en-US" baseline="0" dirty="0"/>
              <a:t> - </a:t>
            </a:r>
            <a:r>
              <a:rPr lang="en-US" dirty="0"/>
              <a:t>Aside from the pollutants</a:t>
            </a:r>
            <a:r>
              <a:rPr lang="en-US" baseline="0" dirty="0"/>
              <a:t> runoff can carry - it also causes damage.</a:t>
            </a:r>
            <a:endParaRPr lang="en-US" dirty="0"/>
          </a:p>
          <a:p>
            <a:endParaRPr lang="en-US" dirty="0"/>
          </a:p>
          <a:p>
            <a:r>
              <a:rPr lang="en-US" sz="1200" b="0" i="0" u="none" strike="noStrike" kern="1200" baseline="0" dirty="0">
                <a:solidFill>
                  <a:schemeClr val="tx1"/>
                </a:solidFill>
                <a:latin typeface="+mn-lt"/>
                <a:ea typeface="+mn-ea"/>
                <a:cs typeface="+mn-cs"/>
              </a:rPr>
              <a:t>Pollution from stormwater runoff and soil erosion is one of the most significant problems contributing to the decline in water quality in many lakes, rivers, and streams.</a:t>
            </a:r>
          </a:p>
          <a:p>
            <a:r>
              <a:rPr lang="en-US" sz="1200" kern="1200" dirty="0">
                <a:solidFill>
                  <a:schemeClr val="tx1"/>
                </a:solidFill>
                <a:effectLst/>
                <a:latin typeface="+mn-lt"/>
                <a:ea typeface="+mn-ea"/>
                <a:cs typeface="+mn-cs"/>
              </a:rPr>
              <a:t>Approximately 22% of the phosphorus load to the Lake comes from developed lands in the watershed and 18% from streambank erosion. </a:t>
            </a:r>
            <a:endParaRPr lang="en-US" sz="1200" b="0" i="0" u="none" strike="noStrike" kern="1200" baseline="0" dirty="0">
              <a:solidFill>
                <a:schemeClr val="tx1"/>
              </a:solidFill>
              <a:latin typeface="+mn-lt"/>
              <a:ea typeface="+mn-ea"/>
              <a:cs typeface="+mn-cs"/>
            </a:endParaRPr>
          </a:p>
          <a:p>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a:p>
            <a:r>
              <a:rPr lang="en-US" dirty="0"/>
              <a:t>30ft diameter x 4.5ft tall pool = ~23,800 gallons</a:t>
            </a:r>
          </a:p>
          <a:p>
            <a:r>
              <a:rPr lang="en-US" dirty="0"/>
              <a:t>Gallons of runoff / 23,800 gallons = # of pools</a:t>
            </a:r>
          </a:p>
          <a:p>
            <a:r>
              <a:rPr lang="en-US" dirty="0"/>
              <a:t>Gallons of runoff / 400 gallons = # of hot tubs</a:t>
            </a:r>
          </a:p>
          <a:p>
            <a:r>
              <a:rPr lang="en-US" dirty="0"/>
              <a:t>Median- 2.77</a:t>
            </a:r>
          </a:p>
          <a:p>
            <a:r>
              <a:rPr lang="en-US" dirty="0"/>
              <a:t>Average- 5.315</a:t>
            </a:r>
          </a:p>
          <a:p>
            <a:r>
              <a:rPr lang="en-US" dirty="0"/>
              <a:t>26% of driveways- 7.205</a:t>
            </a:r>
          </a:p>
        </p:txBody>
      </p:sp>
      <p:sp>
        <p:nvSpPr>
          <p:cNvPr id="4" name="Slide Number Placeholder 3"/>
          <p:cNvSpPr>
            <a:spLocks noGrp="1"/>
          </p:cNvSpPr>
          <p:nvPr>
            <p:ph type="sldNum" sz="quarter" idx="10"/>
          </p:nvPr>
        </p:nvSpPr>
        <p:spPr/>
        <p:txBody>
          <a:bodyPr/>
          <a:lstStyle/>
          <a:p>
            <a:fld id="{88B36EB2-0301-4627-A95F-5E0EECD57EE4}" type="slidenum">
              <a:rPr lang="en-US" smtClean="0"/>
              <a:t>8</a:t>
            </a:fld>
            <a:endParaRPr lang="en-US"/>
          </a:p>
        </p:txBody>
      </p:sp>
    </p:spTree>
    <p:extLst>
      <p:ext uri="{BB962C8B-B14F-4D97-AF65-F5344CB8AC3E}">
        <p14:creationId xmlns:p14="http://schemas.microsoft.com/office/powerpoint/2010/main" val="206081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[Sources: VT Local Roads Factsheet – Basics of a Good Road 2009; VT Better Back Roads Manual 2009]</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both paved and gravel roads/driveways the top layer is shaped, compacted, and smoothed so that surface water runoff will move quickly from the road surface into established ditches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 surface drainage system has four components: road crown, shoulders, ditches and culverts. </a:t>
            </a:r>
          </a:p>
          <a:p>
            <a:pPr marL="171450" indent="-171450">
              <a:buFontTx/>
              <a:buChar char="-"/>
            </a:pPr>
            <a:r>
              <a:rPr lang="en-US" sz="1200" b="0" i="0" u="none" strike="noStrike" kern="1200" baseline="0" dirty="0">
                <a:solidFill>
                  <a:schemeClr val="tx1"/>
                </a:solidFill>
                <a:latin typeface="+mn-lt"/>
                <a:ea typeface="+mn-ea"/>
                <a:cs typeface="+mn-cs"/>
              </a:rPr>
              <a:t>Crown – moves water to the edge of the road</a:t>
            </a:r>
          </a:p>
          <a:p>
            <a:pPr marL="171450" indent="-171450">
              <a:buFontTx/>
              <a:buChar char="-"/>
            </a:pPr>
            <a:r>
              <a:rPr lang="en-US" sz="1200" b="0" i="0" u="none" strike="noStrike" kern="1200" baseline="0" dirty="0">
                <a:solidFill>
                  <a:schemeClr val="tx1"/>
                </a:solidFill>
                <a:latin typeface="+mn-lt"/>
                <a:ea typeface="+mn-ea"/>
                <a:cs typeface="+mn-cs"/>
              </a:rPr>
              <a:t>Shoulders – help carry water to the ditches</a:t>
            </a:r>
          </a:p>
          <a:p>
            <a:pPr marL="171450" indent="-171450">
              <a:buFontTx/>
              <a:buChar char="-"/>
            </a:pPr>
            <a:r>
              <a:rPr lang="en-US" sz="1200" b="0" i="0" u="none" strike="noStrike" kern="1200" baseline="0" dirty="0">
                <a:solidFill>
                  <a:schemeClr val="tx1"/>
                </a:solidFill>
                <a:latin typeface="+mn-lt"/>
                <a:ea typeface="+mn-ea"/>
                <a:cs typeface="+mn-cs"/>
              </a:rPr>
              <a:t>Culverts – direct water away from road at various points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Importance to Maintenance &amp; Water Quality:</a:t>
            </a:r>
          </a:p>
          <a:p>
            <a:r>
              <a:rPr lang="en-US" sz="1200" b="0" i="0" u="none" strike="noStrike" kern="1200" baseline="0" dirty="0">
                <a:solidFill>
                  <a:schemeClr val="tx1"/>
                </a:solidFill>
                <a:latin typeface="+mn-lt"/>
                <a:ea typeface="+mn-ea"/>
                <a:cs typeface="+mn-cs"/>
              </a:rPr>
              <a:t>Failure to direct surface water from the road surface to a drainage channel can result in </a:t>
            </a:r>
            <a:r>
              <a:rPr lang="en-US" sz="1200" b="1" i="0" u="none" strike="noStrike" kern="1200" baseline="0" dirty="0">
                <a:solidFill>
                  <a:schemeClr val="tx1"/>
                </a:solidFill>
                <a:latin typeface="+mn-lt"/>
                <a:ea typeface="+mn-ea"/>
                <a:cs typeface="+mn-cs"/>
              </a:rPr>
              <a:t>deterioration of the road surface, safety problems (ice) and assorted erosion problems</a:t>
            </a:r>
            <a:r>
              <a:rPr lang="en-US" sz="1200" b="0" i="0" u="none" strike="noStrike" kern="1200" baseline="0" dirty="0">
                <a:solidFill>
                  <a:schemeClr val="tx1"/>
                </a:solidFill>
                <a:latin typeface="+mn-lt"/>
                <a:ea typeface="+mn-ea"/>
                <a:cs typeface="+mn-cs"/>
              </a:rPr>
              <a:t>. Immediate removal of runoff from the road surface will:</a:t>
            </a:r>
          </a:p>
          <a:p>
            <a:pPr marL="171450" indent="-171450">
              <a:buFontTx/>
              <a:buChar char="-"/>
            </a:pPr>
            <a:r>
              <a:rPr lang="en-US" sz="1200" b="0" i="0" u="none" strike="noStrike" kern="1200" baseline="0" dirty="0">
                <a:solidFill>
                  <a:schemeClr val="tx1"/>
                </a:solidFill>
                <a:latin typeface="+mn-lt"/>
                <a:ea typeface="+mn-ea"/>
                <a:cs typeface="+mn-cs"/>
              </a:rPr>
              <a:t>Prevent erosion and road surface deterioration</a:t>
            </a:r>
          </a:p>
          <a:p>
            <a:pPr marL="171450" indent="-171450">
              <a:buFontTx/>
              <a:buChar char="-"/>
            </a:pPr>
            <a:r>
              <a:rPr lang="en-US" sz="1200" b="0" i="0" u="none" strike="noStrike" kern="1200" baseline="0" dirty="0">
                <a:solidFill>
                  <a:schemeClr val="tx1"/>
                </a:solidFill>
                <a:latin typeface="+mn-lt"/>
                <a:ea typeface="+mn-ea"/>
                <a:cs typeface="+mn-cs"/>
              </a:rPr>
              <a:t>Lessen the frequency and cost of maintenance, thereby lengthening the life of the road surface</a:t>
            </a:r>
          </a:p>
          <a:p>
            <a:pPr marL="171450" indent="-171450">
              <a:buFontTx/>
              <a:buChar char="-"/>
            </a:pPr>
            <a:r>
              <a:rPr lang="en-US" sz="1200" b="0" i="0" u="none" strike="noStrike" kern="1200" baseline="0" dirty="0">
                <a:solidFill>
                  <a:schemeClr val="tx1"/>
                </a:solidFill>
                <a:latin typeface="+mn-lt"/>
                <a:ea typeface="+mn-ea"/>
                <a:cs typeface="+mn-cs"/>
              </a:rPr>
              <a:t>Decrease the amount of sediment carried into surface waters.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B36EB2-0301-4627-A95F-5E0EECD57EE4}" type="slidenum">
              <a:rPr lang="en-US" smtClean="0"/>
              <a:t>9</a:t>
            </a:fld>
            <a:endParaRPr lang="en-US"/>
          </a:p>
        </p:txBody>
      </p:sp>
    </p:spTree>
    <p:extLst>
      <p:ext uri="{BB962C8B-B14F-4D97-AF65-F5344CB8AC3E}">
        <p14:creationId xmlns:p14="http://schemas.microsoft.com/office/powerpoint/2010/main" val="37350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https://t2.unh.edu/sites/t2.unh.edu/files/documents/publications/basics_of_good_road_0.pdf</a:t>
            </a:r>
          </a:p>
        </p:txBody>
      </p:sp>
      <p:sp>
        <p:nvSpPr>
          <p:cNvPr id="4" name="Slide Number Placeholder 3"/>
          <p:cNvSpPr>
            <a:spLocks noGrp="1"/>
          </p:cNvSpPr>
          <p:nvPr>
            <p:ph type="sldNum" sz="quarter" idx="10"/>
          </p:nvPr>
        </p:nvSpPr>
        <p:spPr/>
        <p:txBody>
          <a:bodyPr/>
          <a:lstStyle/>
          <a:p>
            <a:fld id="{88B36EB2-0301-4627-A95F-5E0EECD57EE4}" type="slidenum">
              <a:rPr lang="en-US" smtClean="0"/>
              <a:t>10</a:t>
            </a:fld>
            <a:endParaRPr lang="en-US"/>
          </a:p>
        </p:txBody>
      </p:sp>
    </p:spTree>
    <p:extLst>
      <p:ext uri="{BB962C8B-B14F-4D97-AF65-F5344CB8AC3E}">
        <p14:creationId xmlns:p14="http://schemas.microsoft.com/office/powerpoint/2010/main" val="4064639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B718-F78F-4CD3-BCCD-77275BAAA1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995F3F-9115-4903-A399-55E9EEC76F47}"/>
              </a:ext>
            </a:extLst>
          </p:cNvPr>
          <p:cNvSpPr>
            <a:spLocks noGrp="1"/>
          </p:cNvSpPr>
          <p:nvPr>
            <p:ph type="subTitle" idx="1" hasCustomPrompt="1"/>
          </p:nvPr>
        </p:nvSpPr>
        <p:spPr>
          <a:xfrm>
            <a:off x="1524000" y="3602038"/>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8068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6864-49CF-4242-853E-8A3A3D95A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3B04B8-70E6-45DF-84A6-E061B3702D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819B25-3F21-4C21-9DB0-5B1B1D640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45577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C097-0433-4BD8-AA2A-451959DAF4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5CC13-B7E6-49E8-B7FD-663372E01A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153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D0707-069A-4C7A-B36B-A1F9462757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BED6BC-22C3-463E-98AF-9390754E10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455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065EC7-6F15-4AFD-9EA5-E0F6012E5616}"/>
              </a:ext>
            </a:extLst>
          </p:cNvPr>
          <p:cNvSpPr/>
          <p:nvPr userDrawn="1"/>
        </p:nvSpPr>
        <p:spPr>
          <a:xfrm>
            <a:off x="-1" y="0"/>
            <a:ext cx="3364637" cy="6858000"/>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7A401-7A8C-4B25-A4D0-181636FC6F1C}"/>
              </a:ext>
            </a:extLst>
          </p:cNvPr>
          <p:cNvSpPr>
            <a:spLocks noGrp="1"/>
          </p:cNvSpPr>
          <p:nvPr>
            <p:ph type="title"/>
          </p:nvPr>
        </p:nvSpPr>
        <p:spPr>
          <a:xfrm>
            <a:off x="758191" y="795082"/>
            <a:ext cx="2262447" cy="2082683"/>
          </a:xfrm>
        </p:spPr>
        <p:txBody>
          <a:bodyPr>
            <a:noAutofit/>
          </a:bodyPr>
          <a:lstStyle>
            <a:lvl1pPr>
              <a:defRPr sz="3600">
                <a:solidFill>
                  <a:schemeClr val="accent6"/>
                </a:solidFill>
              </a:defRPr>
            </a:lvl1pPr>
          </a:lstStyle>
          <a:p>
            <a:r>
              <a:rPr lang="en-US" dirty="0"/>
              <a:t>Click to edit Master title style</a:t>
            </a:r>
          </a:p>
        </p:txBody>
      </p:sp>
      <p:sp>
        <p:nvSpPr>
          <p:cNvPr id="5" name="Rectangle 4">
            <a:extLst>
              <a:ext uri="{FF2B5EF4-FFF2-40B4-BE49-F238E27FC236}">
                <a16:creationId xmlns:a16="http://schemas.microsoft.com/office/drawing/2014/main" id="{2682B94F-A23A-41D5-A4D7-C765D9449858}"/>
              </a:ext>
            </a:extLst>
          </p:cNvPr>
          <p:cNvSpPr/>
          <p:nvPr userDrawn="1"/>
        </p:nvSpPr>
        <p:spPr>
          <a:xfrm>
            <a:off x="3364636" y="0"/>
            <a:ext cx="7683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7F9C40-D7C3-433F-AEE2-E0CD3715C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8598" y="6220460"/>
            <a:ext cx="1404643" cy="395056"/>
          </a:xfrm>
          <a:prstGeom prst="rect">
            <a:avLst/>
          </a:prstGeom>
        </p:spPr>
      </p:pic>
    </p:spTree>
    <p:extLst>
      <p:ext uri="{BB962C8B-B14F-4D97-AF65-F5344CB8AC3E}">
        <p14:creationId xmlns:p14="http://schemas.microsoft.com/office/powerpoint/2010/main" val="3033885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EA944F37-835A-452F-B5FA-AA371D49035F}" type="slidenum">
              <a:rPr lang="en-US" altLang="en-US"/>
              <a:pPr/>
              <a:t>‹#›</a:t>
            </a:fld>
            <a:endParaRPr lang="en-US" altLang="en-US"/>
          </a:p>
        </p:txBody>
      </p:sp>
    </p:spTree>
    <p:extLst>
      <p:ext uri="{BB962C8B-B14F-4D97-AF65-F5344CB8AC3E}">
        <p14:creationId xmlns:p14="http://schemas.microsoft.com/office/powerpoint/2010/main" val="139982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5C9B-0AFC-43A0-9E48-3C4DFAB14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4DE3B-5BAB-40F6-BE83-6CF8D3E62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314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D0B5-03C7-4713-8F5E-23C830C45A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B9FB1F-8A61-4090-93EE-01A7630B3825}"/>
              </a:ext>
            </a:extLst>
          </p:cNvPr>
          <p:cNvSpPr>
            <a:spLocks noGrp="1"/>
          </p:cNvSpPr>
          <p:nvPr>
            <p:ph type="body" idx="1" hasCustomPrompt="1"/>
          </p:nvPr>
        </p:nvSpPr>
        <p:spPr>
          <a:xfrm>
            <a:off x="831850" y="4589463"/>
            <a:ext cx="10515600" cy="1500187"/>
          </a:xfrm>
        </p:spPr>
        <p:txBody>
          <a:bodyPr/>
          <a:lstStyle>
            <a:lvl1pPr marL="0" indent="0">
              <a:buNone/>
              <a:defRPr sz="2400" spc="3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7871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01D3-ECD4-4C93-BE9C-F64E56EE0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650A1-AD19-405A-920C-6DA42A6036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1F337A-10EA-4971-B15A-500EE21A5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14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186C-E717-40A5-86AE-A005A2A414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FF61C9-282D-41B9-91A5-03EB00B5C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877EF-467C-4420-90F9-35492AB63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D4D98-37AD-450D-AB8D-9F67B49FF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7AF393-091C-4130-9ECA-B795A0E37D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989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005B-49F9-48A9-AD14-D16D4294DF9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772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97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065EC7-6F15-4AFD-9EA5-E0F6012E5616}"/>
              </a:ext>
            </a:extLst>
          </p:cNvPr>
          <p:cNvSpPr/>
          <p:nvPr/>
        </p:nvSpPr>
        <p:spPr>
          <a:xfrm>
            <a:off x="-1" y="0"/>
            <a:ext cx="3364637"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7A401-7A8C-4B25-A4D0-181636FC6F1C}"/>
              </a:ext>
            </a:extLst>
          </p:cNvPr>
          <p:cNvSpPr>
            <a:spLocks noGrp="1"/>
          </p:cNvSpPr>
          <p:nvPr>
            <p:ph type="title"/>
          </p:nvPr>
        </p:nvSpPr>
        <p:spPr>
          <a:xfrm>
            <a:off x="758191" y="795082"/>
            <a:ext cx="2262447" cy="2082683"/>
          </a:xfrm>
        </p:spPr>
        <p:txBody>
          <a:bodyPr>
            <a:noAutofit/>
          </a:bodyPr>
          <a:lstStyle>
            <a:lvl1pPr>
              <a:defRPr sz="3600">
                <a:solidFill>
                  <a:schemeClr val="accent6"/>
                </a:solidFill>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2682B94F-A23A-41D5-A4D7-C765D9449858}"/>
              </a:ext>
            </a:extLst>
          </p:cNvPr>
          <p:cNvSpPr/>
          <p:nvPr/>
        </p:nvSpPr>
        <p:spPr>
          <a:xfrm>
            <a:off x="3364636" y="0"/>
            <a:ext cx="7683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7F9C40-D7C3-433F-AEE2-E0CD3715C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8598" y="6220460"/>
            <a:ext cx="1404643" cy="395056"/>
          </a:xfrm>
          <a:prstGeom prst="rect">
            <a:avLst/>
          </a:prstGeom>
        </p:spPr>
      </p:pic>
      <p:sp>
        <p:nvSpPr>
          <p:cNvPr id="7" name="Rectangle 6">
            <a:extLst>
              <a:ext uri="{FF2B5EF4-FFF2-40B4-BE49-F238E27FC236}">
                <a16:creationId xmlns:a16="http://schemas.microsoft.com/office/drawing/2014/main" id="{D3315DE6-3C9B-4E5B-8A9F-B7514921078B}"/>
              </a:ext>
            </a:extLst>
          </p:cNvPr>
          <p:cNvSpPr/>
          <p:nvPr userDrawn="1"/>
        </p:nvSpPr>
        <p:spPr>
          <a:xfrm>
            <a:off x="-1" y="0"/>
            <a:ext cx="3364637" cy="6858000"/>
          </a:xfrm>
          <a:prstGeom prst="rect">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39D310-4B44-482F-9315-A4FBABE10DC0}"/>
              </a:ext>
            </a:extLst>
          </p:cNvPr>
          <p:cNvSpPr/>
          <p:nvPr userDrawn="1"/>
        </p:nvSpPr>
        <p:spPr>
          <a:xfrm>
            <a:off x="3364636" y="0"/>
            <a:ext cx="7683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13E69C-3511-4C17-836A-0BA6877A3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8598" y="6220460"/>
            <a:ext cx="1404643" cy="395056"/>
          </a:xfrm>
          <a:prstGeom prst="rect">
            <a:avLst/>
          </a:prstGeom>
        </p:spPr>
      </p:pic>
    </p:spTree>
    <p:extLst>
      <p:ext uri="{BB962C8B-B14F-4D97-AF65-F5344CB8AC3E}">
        <p14:creationId xmlns:p14="http://schemas.microsoft.com/office/powerpoint/2010/main" val="11883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63B3-F26F-4FF3-A967-62379F2FE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FDF33-5943-45C9-83CF-712B08B69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CE7983-93F8-4242-B709-62B72ACA9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6250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CC53A1-871F-4E69-9CD3-DA5C008DF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6BAC3C0-DEF9-484E-A0A6-919BADF1F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B129DF4-1718-4429-BA06-C9A71E2D23E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878" y="6176963"/>
            <a:ext cx="1404643" cy="395056"/>
          </a:xfrm>
          <a:prstGeom prst="rect">
            <a:avLst/>
          </a:prstGeom>
        </p:spPr>
      </p:pic>
      <p:sp>
        <p:nvSpPr>
          <p:cNvPr id="6" name="TextBox 5">
            <a:extLst>
              <a:ext uri="{FF2B5EF4-FFF2-40B4-BE49-F238E27FC236}">
                <a16:creationId xmlns:a16="http://schemas.microsoft.com/office/drawing/2014/main" id="{968CEB45-313C-490C-9413-68DE53EE5CEB}"/>
              </a:ext>
            </a:extLst>
          </p:cNvPr>
          <p:cNvSpPr txBox="1"/>
          <p:nvPr/>
        </p:nvSpPr>
        <p:spPr>
          <a:xfrm>
            <a:off x="-3606325" y="52962"/>
            <a:ext cx="3606325" cy="7171194"/>
          </a:xfrm>
          <a:prstGeom prst="rect">
            <a:avLst/>
          </a:prstGeom>
          <a:solidFill>
            <a:sysClr val="window" lastClr="FFFFFF">
              <a:lumMod val="95000"/>
            </a:sys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97849"/>
                </a:solidFill>
                <a:effectLst/>
                <a:uLnTx/>
                <a:uFillTx/>
                <a:latin typeface="Gill Sans MT" panose="020B0502020104020203"/>
              </a:rPr>
              <a:t>Formatting guidelines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Light" panose="020F0302020204030204" pitchFamily="34" charset="0"/>
                <a:cs typeface="Calibri Light" panose="020F0302020204030204" pitchFamily="34" charset="0"/>
              </a:rPr>
              <a:t>Watershed palette; Exo 2 title font; subtitle Calibri light all caps, loose spacing; design image in top right corner; left aligned titles; logo lower left corner</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97849"/>
                </a:solidFill>
                <a:effectLst/>
                <a:uLnTx/>
                <a:uFillTx/>
                <a:latin typeface="+mj-lt"/>
              </a:rPr>
              <a:t>TITLE: Exo 2 - 28</a:t>
            </a:r>
          </a:p>
          <a:p>
            <a:pPr marL="342900" marR="0" lvl="0" indent="-342900" defTabSz="4572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97849"/>
                </a:solidFill>
                <a:effectLst/>
                <a:uLnTx/>
                <a:uFillTx/>
                <a:latin typeface="Gill Sans MT" panose="020B0502020104020203"/>
              </a:rPr>
              <a:t>	</a:t>
            </a:r>
            <a:r>
              <a:rPr kumimoji="0" lang="en-US" sz="2400" b="0" i="0" u="none" strike="noStrike" kern="0" cap="none" spc="0" normalizeH="0" baseline="0" noProof="0" dirty="0">
                <a:ln>
                  <a:noFill/>
                </a:ln>
                <a:solidFill>
                  <a:srgbClr val="003344"/>
                </a:solidFill>
                <a:effectLst/>
                <a:uLnTx/>
                <a:uFillTx/>
                <a:latin typeface="Calibri Light" panose="020F0302020204030204" pitchFamily="34" charset="0"/>
                <a:cs typeface="Calibri Light" panose="020F0302020204030204" pitchFamily="34" charset="0"/>
              </a:rPr>
              <a:t>Content – Calibri 	Light– 24</a:t>
            </a:r>
          </a:p>
          <a:p>
            <a:pPr marL="800100" marR="0" lvl="1" indent="-342900" defTabSz="4572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3344"/>
                </a:solidFill>
                <a:effectLst/>
                <a:uLnTx/>
                <a:uFillTx/>
                <a:latin typeface="Calibri Light" panose="020F0302020204030204" pitchFamily="34" charset="0"/>
                <a:cs typeface="Calibri Light" panose="020F0302020204030204" pitchFamily="34" charset="0"/>
              </a:rPr>
              <a:t>Content Calibri Light 20</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97849"/>
              </a:solidFill>
              <a:effectLst/>
              <a:uLnTx/>
              <a:uFillTx/>
              <a:latin typeface="Gill Sans MT" panose="020B0502020104020203"/>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97849"/>
                </a:solidFill>
                <a:effectLst/>
                <a:uLnTx/>
                <a:uFillTx/>
                <a:latin typeface="Gill Sans MT" panose="020B0502020104020203"/>
              </a:rPr>
              <a:t>RGB</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p:txBody>
      </p:sp>
      <p:grpSp>
        <p:nvGrpSpPr>
          <p:cNvPr id="4" name="Group 3">
            <a:extLst>
              <a:ext uri="{FF2B5EF4-FFF2-40B4-BE49-F238E27FC236}">
                <a16:creationId xmlns:a16="http://schemas.microsoft.com/office/drawing/2014/main" id="{6C9B7D83-0E6A-4FB1-9379-11B3098E10CA}"/>
              </a:ext>
            </a:extLst>
          </p:cNvPr>
          <p:cNvGrpSpPr/>
          <p:nvPr/>
        </p:nvGrpSpPr>
        <p:grpSpPr>
          <a:xfrm>
            <a:off x="-3606327" y="3707169"/>
            <a:ext cx="3512323" cy="2168896"/>
            <a:chOff x="-3691785" y="2508470"/>
            <a:chExt cx="3512323" cy="2168896"/>
          </a:xfrm>
        </p:grpSpPr>
        <p:sp>
          <p:nvSpPr>
            <p:cNvPr id="7" name="Rectangle 6">
              <a:extLst>
                <a:ext uri="{FF2B5EF4-FFF2-40B4-BE49-F238E27FC236}">
                  <a16:creationId xmlns:a16="http://schemas.microsoft.com/office/drawing/2014/main" id="{FEF14E20-4AB7-4322-9A6C-778B3D807B8F}"/>
                </a:ext>
              </a:extLst>
            </p:cNvPr>
            <p:cNvSpPr/>
            <p:nvPr/>
          </p:nvSpPr>
          <p:spPr>
            <a:xfrm>
              <a:off x="-3691783" y="2508470"/>
              <a:ext cx="3512321" cy="435835"/>
            </a:xfrm>
            <a:prstGeom prst="rect">
              <a:avLst/>
            </a:prstGeom>
            <a:solidFill>
              <a:srgbClr val="097849"/>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Titles – R 9 G 120 B 73</a:t>
              </a:r>
            </a:p>
          </p:txBody>
        </p:sp>
        <p:sp>
          <p:nvSpPr>
            <p:cNvPr id="9" name="Rectangle 8">
              <a:extLst>
                <a:ext uri="{FF2B5EF4-FFF2-40B4-BE49-F238E27FC236}">
                  <a16:creationId xmlns:a16="http://schemas.microsoft.com/office/drawing/2014/main" id="{D83EF11C-C942-4D99-8549-9BE9823BE76A}"/>
                </a:ext>
              </a:extLst>
            </p:cNvPr>
            <p:cNvSpPr/>
            <p:nvPr/>
          </p:nvSpPr>
          <p:spPr>
            <a:xfrm>
              <a:off x="-3691783" y="3064225"/>
              <a:ext cx="3512321" cy="435835"/>
            </a:xfrm>
            <a:prstGeom prst="rect">
              <a:avLst/>
            </a:prstGeom>
            <a:solidFill>
              <a:schemeClr val="bg2"/>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Background – R 153 G 204 B 153</a:t>
              </a:r>
            </a:p>
          </p:txBody>
        </p:sp>
        <p:sp>
          <p:nvSpPr>
            <p:cNvPr id="11" name="Rectangle 10">
              <a:extLst>
                <a:ext uri="{FF2B5EF4-FFF2-40B4-BE49-F238E27FC236}">
                  <a16:creationId xmlns:a16="http://schemas.microsoft.com/office/drawing/2014/main" id="{8891EC7A-0A4F-4A73-B185-729A064C9C59}"/>
                </a:ext>
              </a:extLst>
            </p:cNvPr>
            <p:cNvSpPr/>
            <p:nvPr/>
          </p:nvSpPr>
          <p:spPr>
            <a:xfrm>
              <a:off x="-3691784" y="3685776"/>
              <a:ext cx="3512321" cy="435835"/>
            </a:xfrm>
            <a:prstGeom prst="rect">
              <a:avLst/>
            </a:prstGeom>
            <a:solidFill>
              <a:srgbClr val="E36722"/>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Accent – R 227 G 103 B 34</a:t>
              </a:r>
            </a:p>
          </p:txBody>
        </p:sp>
        <p:sp>
          <p:nvSpPr>
            <p:cNvPr id="12" name="Rectangle 11">
              <a:extLst>
                <a:ext uri="{FF2B5EF4-FFF2-40B4-BE49-F238E27FC236}">
                  <a16:creationId xmlns:a16="http://schemas.microsoft.com/office/drawing/2014/main" id="{81C700CB-C0A3-4B86-921F-3AE488424929}"/>
                </a:ext>
              </a:extLst>
            </p:cNvPr>
            <p:cNvSpPr/>
            <p:nvPr/>
          </p:nvSpPr>
          <p:spPr>
            <a:xfrm>
              <a:off x="-3691785" y="4241531"/>
              <a:ext cx="3512321" cy="435835"/>
            </a:xfrm>
            <a:prstGeom prst="rect">
              <a:avLst/>
            </a:prstGeom>
            <a:solidFill>
              <a:srgbClr val="003344"/>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Accent, Content – R 0 G 51 B 68</a:t>
              </a:r>
            </a:p>
          </p:txBody>
        </p:sp>
      </p:grpSp>
      <p:sp>
        <p:nvSpPr>
          <p:cNvPr id="16" name="Rectangle 15">
            <a:extLst>
              <a:ext uri="{FF2B5EF4-FFF2-40B4-BE49-F238E27FC236}">
                <a16:creationId xmlns:a16="http://schemas.microsoft.com/office/drawing/2014/main" id="{A059A97E-465F-43FA-84F6-6DEAA13E4464}"/>
              </a:ext>
            </a:extLst>
          </p:cNvPr>
          <p:cNvSpPr/>
          <p:nvPr/>
        </p:nvSpPr>
        <p:spPr>
          <a:xfrm>
            <a:off x="-3799" y="6705600"/>
            <a:ext cx="12192000"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E7E3A8-191D-40B2-A892-38BEB90A3FE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878" y="6176963"/>
            <a:ext cx="1404643" cy="395056"/>
          </a:xfrm>
          <a:prstGeom prst="rect">
            <a:avLst/>
          </a:prstGeom>
        </p:spPr>
      </p:pic>
      <p:sp>
        <p:nvSpPr>
          <p:cNvPr id="17" name="TextBox 16">
            <a:extLst>
              <a:ext uri="{FF2B5EF4-FFF2-40B4-BE49-F238E27FC236}">
                <a16:creationId xmlns:a16="http://schemas.microsoft.com/office/drawing/2014/main" id="{8CBC5AA7-595C-47D3-8745-AC7A106E8F16}"/>
              </a:ext>
            </a:extLst>
          </p:cNvPr>
          <p:cNvSpPr txBox="1"/>
          <p:nvPr userDrawn="1"/>
        </p:nvSpPr>
        <p:spPr>
          <a:xfrm>
            <a:off x="-3606325" y="52962"/>
            <a:ext cx="3606325" cy="7171194"/>
          </a:xfrm>
          <a:prstGeom prst="rect">
            <a:avLst/>
          </a:prstGeom>
          <a:solidFill>
            <a:sysClr val="window" lastClr="FFFFFF">
              <a:lumMod val="95000"/>
            </a:sys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97849"/>
                </a:solidFill>
                <a:effectLst/>
                <a:uLnTx/>
                <a:uFillTx/>
                <a:latin typeface="Gill Sans MT" panose="020B0502020104020203"/>
              </a:rPr>
              <a:t>Formatting guidelines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Light" panose="020F0302020204030204" pitchFamily="34" charset="0"/>
                <a:cs typeface="Calibri Light" panose="020F0302020204030204" pitchFamily="34" charset="0"/>
              </a:rPr>
              <a:t>Watershed palette; Exo 2 title font; subtitle Calibri light all caps, loose spacing; design image in top right corner; left aligned titles; logo lower left corner</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97849"/>
                </a:solidFill>
                <a:effectLst/>
                <a:uLnTx/>
                <a:uFillTx/>
                <a:latin typeface="+mj-lt"/>
              </a:rPr>
              <a:t>TITLE: Exo 2 - 28</a:t>
            </a:r>
          </a:p>
          <a:p>
            <a:pPr marL="342900" marR="0" lvl="0" indent="-342900" defTabSz="4572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97849"/>
                </a:solidFill>
                <a:effectLst/>
                <a:uLnTx/>
                <a:uFillTx/>
                <a:latin typeface="Gill Sans MT" panose="020B0502020104020203"/>
              </a:rPr>
              <a:t>	</a:t>
            </a:r>
            <a:r>
              <a:rPr kumimoji="0" lang="en-US" sz="2400" b="0" i="0" u="none" strike="noStrike" kern="0" cap="none" spc="0" normalizeH="0" baseline="0" noProof="0" dirty="0">
                <a:ln>
                  <a:noFill/>
                </a:ln>
                <a:solidFill>
                  <a:srgbClr val="003344"/>
                </a:solidFill>
                <a:effectLst/>
                <a:uLnTx/>
                <a:uFillTx/>
                <a:latin typeface="Calibri Light" panose="020F0302020204030204" pitchFamily="34" charset="0"/>
                <a:cs typeface="Calibri Light" panose="020F0302020204030204" pitchFamily="34" charset="0"/>
              </a:rPr>
              <a:t>Content – Calibri 	Light– 24</a:t>
            </a:r>
          </a:p>
          <a:p>
            <a:pPr marL="800100" marR="0" lvl="1" indent="-342900" defTabSz="4572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3344"/>
                </a:solidFill>
                <a:effectLst/>
                <a:uLnTx/>
                <a:uFillTx/>
                <a:latin typeface="Calibri Light" panose="020F0302020204030204" pitchFamily="34" charset="0"/>
                <a:cs typeface="Calibri Light" panose="020F0302020204030204" pitchFamily="34" charset="0"/>
              </a:rPr>
              <a:t>Content Calibri Light 20</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97849"/>
              </a:solidFill>
              <a:effectLst/>
              <a:uLnTx/>
              <a:uFillTx/>
              <a:latin typeface="Gill Sans MT" panose="020B0502020104020203"/>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97849"/>
                </a:solidFill>
                <a:effectLst/>
                <a:uLnTx/>
                <a:uFillTx/>
                <a:latin typeface="Gill Sans MT" panose="020B0502020104020203"/>
              </a:rPr>
              <a:t>RGB</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7849"/>
              </a:solidFill>
              <a:effectLst/>
              <a:uLnTx/>
              <a:uFillTx/>
              <a:latin typeface="Gill Sans MT" panose="020B0502020104020203"/>
            </a:endParaRPr>
          </a:p>
        </p:txBody>
      </p:sp>
      <p:grpSp>
        <p:nvGrpSpPr>
          <p:cNvPr id="18" name="Group 17">
            <a:extLst>
              <a:ext uri="{FF2B5EF4-FFF2-40B4-BE49-F238E27FC236}">
                <a16:creationId xmlns:a16="http://schemas.microsoft.com/office/drawing/2014/main" id="{337592AC-8C15-4CAE-97BE-F024BEE9F625}"/>
              </a:ext>
            </a:extLst>
          </p:cNvPr>
          <p:cNvGrpSpPr/>
          <p:nvPr userDrawn="1"/>
        </p:nvGrpSpPr>
        <p:grpSpPr>
          <a:xfrm>
            <a:off x="-3606327" y="3707169"/>
            <a:ext cx="3512323" cy="2168896"/>
            <a:chOff x="-3691785" y="2508470"/>
            <a:chExt cx="3512323" cy="2168896"/>
          </a:xfrm>
        </p:grpSpPr>
        <p:sp>
          <p:nvSpPr>
            <p:cNvPr id="19" name="Rectangle 18">
              <a:extLst>
                <a:ext uri="{FF2B5EF4-FFF2-40B4-BE49-F238E27FC236}">
                  <a16:creationId xmlns:a16="http://schemas.microsoft.com/office/drawing/2014/main" id="{8D9E8485-8550-4974-B2A6-9E3817DAE9C3}"/>
                </a:ext>
              </a:extLst>
            </p:cNvPr>
            <p:cNvSpPr/>
            <p:nvPr userDrawn="1"/>
          </p:nvSpPr>
          <p:spPr>
            <a:xfrm>
              <a:off x="-3691783" y="2508470"/>
              <a:ext cx="3512321" cy="435835"/>
            </a:xfrm>
            <a:prstGeom prst="rect">
              <a:avLst/>
            </a:prstGeom>
            <a:solidFill>
              <a:srgbClr val="097849"/>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Titles – R 9 G 120 B 73</a:t>
              </a:r>
            </a:p>
          </p:txBody>
        </p:sp>
        <p:sp>
          <p:nvSpPr>
            <p:cNvPr id="20" name="Rectangle 19">
              <a:extLst>
                <a:ext uri="{FF2B5EF4-FFF2-40B4-BE49-F238E27FC236}">
                  <a16:creationId xmlns:a16="http://schemas.microsoft.com/office/drawing/2014/main" id="{D690BBAD-E46C-4267-A7C8-D64C7B73B629}"/>
                </a:ext>
              </a:extLst>
            </p:cNvPr>
            <p:cNvSpPr/>
            <p:nvPr userDrawn="1"/>
          </p:nvSpPr>
          <p:spPr>
            <a:xfrm>
              <a:off x="-3691783" y="3064225"/>
              <a:ext cx="3512321" cy="435835"/>
            </a:xfrm>
            <a:prstGeom prst="rect">
              <a:avLst/>
            </a:prstGeom>
            <a:solidFill>
              <a:schemeClr val="bg2"/>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Background – R 153 G 204 B 153</a:t>
              </a:r>
            </a:p>
          </p:txBody>
        </p:sp>
        <p:sp>
          <p:nvSpPr>
            <p:cNvPr id="21" name="Rectangle 20">
              <a:extLst>
                <a:ext uri="{FF2B5EF4-FFF2-40B4-BE49-F238E27FC236}">
                  <a16:creationId xmlns:a16="http://schemas.microsoft.com/office/drawing/2014/main" id="{C26506A3-EC63-4D69-9F37-7C6ABD394285}"/>
                </a:ext>
              </a:extLst>
            </p:cNvPr>
            <p:cNvSpPr/>
            <p:nvPr userDrawn="1"/>
          </p:nvSpPr>
          <p:spPr>
            <a:xfrm>
              <a:off x="-3691784" y="3685776"/>
              <a:ext cx="3512321" cy="435835"/>
            </a:xfrm>
            <a:prstGeom prst="rect">
              <a:avLst/>
            </a:prstGeom>
            <a:solidFill>
              <a:srgbClr val="E36722"/>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Accent – R 227 G 103 B 34</a:t>
              </a:r>
            </a:p>
          </p:txBody>
        </p:sp>
        <p:sp>
          <p:nvSpPr>
            <p:cNvPr id="22" name="Rectangle 21">
              <a:extLst>
                <a:ext uri="{FF2B5EF4-FFF2-40B4-BE49-F238E27FC236}">
                  <a16:creationId xmlns:a16="http://schemas.microsoft.com/office/drawing/2014/main" id="{5E42D00F-3E98-4DF9-9C86-60E50C229D50}"/>
                </a:ext>
              </a:extLst>
            </p:cNvPr>
            <p:cNvSpPr/>
            <p:nvPr userDrawn="1"/>
          </p:nvSpPr>
          <p:spPr>
            <a:xfrm>
              <a:off x="-3691785" y="4241531"/>
              <a:ext cx="3512321" cy="435835"/>
            </a:xfrm>
            <a:prstGeom prst="rect">
              <a:avLst/>
            </a:prstGeom>
            <a:solidFill>
              <a:srgbClr val="003344"/>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Accent, Content – R 0 G 51 B 68</a:t>
              </a:r>
            </a:p>
          </p:txBody>
        </p:sp>
      </p:grpSp>
      <p:sp>
        <p:nvSpPr>
          <p:cNvPr id="23" name="Rectangle 22">
            <a:extLst>
              <a:ext uri="{FF2B5EF4-FFF2-40B4-BE49-F238E27FC236}">
                <a16:creationId xmlns:a16="http://schemas.microsoft.com/office/drawing/2014/main" id="{59271E6A-34E4-4679-A2D4-51B8151E1A14}"/>
              </a:ext>
            </a:extLst>
          </p:cNvPr>
          <p:cNvSpPr/>
          <p:nvPr userDrawn="1"/>
        </p:nvSpPr>
        <p:spPr>
          <a:xfrm>
            <a:off x="-3197" y="6659881"/>
            <a:ext cx="1219579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AF8B518-5135-40AE-8779-439D365A7986}"/>
              </a:ext>
            </a:extLst>
          </p:cNvPr>
          <p:cNvSpPr/>
          <p:nvPr userDrawn="1"/>
        </p:nvSpPr>
        <p:spPr>
          <a:xfrm>
            <a:off x="-3799" y="6705600"/>
            <a:ext cx="12192000" cy="1524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2023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60"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fcsvt.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41da455f-5909-47f0-ba7c-676e7b5c8af1.filesusr.com/ugd/cf375c_259562ee8d7f49fb83c316d53054865a.pdf" TargetMode="External"/><Relationship Id="rId3" Type="http://schemas.openxmlformats.org/officeDocument/2006/relationships/hyperlink" Target="https://vtrans.vermont.gov/sites/aot/files/highway/documents/ltf/Better%20Roads%20Manual%20Final%202019.pdf" TargetMode="External"/><Relationship Id="rId7" Type="http://schemas.openxmlformats.org/officeDocument/2006/relationships/hyperlink" Target="https://41da455f-5909-47f0-ba7c-676e7b5c8af1.filesusr.com/ugd/cf375c_bd3ff0f6664a485996bb5bd582b6be1d.pdf" TargetMode="External"/><Relationship Id="rId12" Type="http://schemas.openxmlformats.org/officeDocument/2006/relationships/hyperlink" Target="https://41da455f-5909-47f0-ba7c-676e7b5c8af1.filesusr.com/ugd/cf375c_0d787f073d7044b18b54b2e9135644fa.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41da455f-5909-47f0-ba7c-676e7b5c8af1.filesusr.com/ugd/cf375c_949c26db07204c529c4127102b2c76b3.pdf" TargetMode="External"/><Relationship Id="rId11" Type="http://schemas.openxmlformats.org/officeDocument/2006/relationships/hyperlink" Target="https://41da455f-5909-47f0-ba7c-676e7b5c8af1.filesusr.com/ugd/cf375c_fe5a37ac03d14633ba70aaad615b10f4.pdf" TargetMode="External"/><Relationship Id="rId5" Type="http://schemas.openxmlformats.org/officeDocument/2006/relationships/hyperlink" Target="https://41da455f-5909-47f0-ba7c-676e7b5c8af1.filesusr.com/ugd/cf375c_88c385a4b241475bbdc99273d7f00ff7.pdf" TargetMode="External"/><Relationship Id="rId10" Type="http://schemas.openxmlformats.org/officeDocument/2006/relationships/hyperlink" Target="https://41da455f-5909-47f0-ba7c-676e7b5c8af1.filesusr.com/ugd/cf375c_5459830683fd4625a159ab82ee0745dc.pdf" TargetMode="External"/><Relationship Id="rId4" Type="http://schemas.openxmlformats.org/officeDocument/2006/relationships/hyperlink" Target="https://41da455f-5909-47f0-ba7c-676e7b5c8af1.filesusr.com/ugd/cf375c_d82025698bce41b0b29927536b740caf.pdf" TargetMode="External"/><Relationship Id="rId9" Type="http://schemas.openxmlformats.org/officeDocument/2006/relationships/hyperlink" Target="https://41da455f-5909-47f0-ba7c-676e7b5c8af1.filesusr.com/ugd/cf375c_4e80f961c62d497b9f8ceac4804a4e10.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aholland@nrpcvt.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dana@watershedca.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877BCE-070F-465B-9338-ECC8A6C38D4D}"/>
              </a:ext>
            </a:extLst>
          </p:cNvPr>
          <p:cNvPicPr>
            <a:picLocks noChangeAspect="1"/>
          </p:cNvPicPr>
          <p:nvPr/>
        </p:nvPicPr>
        <p:blipFill rotWithShape="1">
          <a:blip r:embed="rId2">
            <a:extLst>
              <a:ext uri="{28A0092B-C50C-407E-A947-70E740481C1C}">
                <a14:useLocalDpi xmlns:a14="http://schemas.microsoft.com/office/drawing/2010/main" val="0"/>
              </a:ext>
            </a:extLst>
          </a:blip>
          <a:srcRect t="7108" r="1" b="47856"/>
          <a:stretch/>
        </p:blipFill>
        <p:spPr>
          <a:xfrm>
            <a:off x="2788024" y="-32220"/>
            <a:ext cx="6199375" cy="2712667"/>
          </a:xfrm>
          <a:prstGeom prst="rect">
            <a:avLst/>
          </a:prstGeom>
          <a:ln>
            <a:noFill/>
          </a:ln>
          <a:effectLst>
            <a:softEdge rad="112500"/>
          </a:effectLst>
        </p:spPr>
      </p:pic>
      <p:sp>
        <p:nvSpPr>
          <p:cNvPr id="2" name="Title 1">
            <a:extLst>
              <a:ext uri="{FF2B5EF4-FFF2-40B4-BE49-F238E27FC236}">
                <a16:creationId xmlns:a16="http://schemas.microsoft.com/office/drawing/2014/main" id="{AF910E7F-AE87-4A25-8B06-DB1BC6DFC4ED}"/>
              </a:ext>
            </a:extLst>
          </p:cNvPr>
          <p:cNvSpPr>
            <a:spLocks noGrp="1"/>
          </p:cNvSpPr>
          <p:nvPr>
            <p:ph type="ctrTitle"/>
          </p:nvPr>
        </p:nvSpPr>
        <p:spPr>
          <a:xfrm>
            <a:off x="1418805" y="1122363"/>
            <a:ext cx="9144000" cy="2387600"/>
          </a:xfrm>
        </p:spPr>
        <p:txBody>
          <a:bodyPr>
            <a:normAutofit/>
          </a:bodyPr>
          <a:lstStyle/>
          <a:p>
            <a:r>
              <a:rPr lang="en-US" sz="5400" dirty="0"/>
              <a:t>Lake Carmi Watershed</a:t>
            </a:r>
          </a:p>
        </p:txBody>
      </p:sp>
      <p:sp>
        <p:nvSpPr>
          <p:cNvPr id="3" name="Subtitle 2">
            <a:extLst>
              <a:ext uri="{FF2B5EF4-FFF2-40B4-BE49-F238E27FC236}">
                <a16:creationId xmlns:a16="http://schemas.microsoft.com/office/drawing/2014/main" id="{7B8E4592-3997-4FA0-B9CF-24F22D1C32BA}"/>
              </a:ext>
            </a:extLst>
          </p:cNvPr>
          <p:cNvSpPr>
            <a:spLocks noGrp="1"/>
          </p:cNvSpPr>
          <p:nvPr>
            <p:ph type="subTitle" idx="1"/>
          </p:nvPr>
        </p:nvSpPr>
        <p:spPr>
          <a:xfrm>
            <a:off x="2202872" y="3519056"/>
            <a:ext cx="7786255" cy="772738"/>
          </a:xfrm>
        </p:spPr>
        <p:txBody>
          <a:bodyPr>
            <a:normAutofit fontScale="92500" lnSpcReduction="10000"/>
          </a:bodyPr>
          <a:lstStyle/>
          <a:p>
            <a:r>
              <a:rPr lang="en-US" dirty="0">
                <a:latin typeface="+mn-lt"/>
              </a:rPr>
              <a:t>Private Roads and Driveways </a:t>
            </a:r>
          </a:p>
          <a:p>
            <a:r>
              <a:rPr lang="en-US" dirty="0">
                <a:latin typeface="+mn-lt"/>
              </a:rPr>
              <a:t>Best Management Practices Webinar</a:t>
            </a:r>
          </a:p>
        </p:txBody>
      </p:sp>
      <p:sp>
        <p:nvSpPr>
          <p:cNvPr id="4" name="TextBox 3">
            <a:extLst>
              <a:ext uri="{FF2B5EF4-FFF2-40B4-BE49-F238E27FC236}">
                <a16:creationId xmlns:a16="http://schemas.microsoft.com/office/drawing/2014/main" id="{9527CC0F-BD8F-468A-8A05-4A95E18A4515}"/>
              </a:ext>
            </a:extLst>
          </p:cNvPr>
          <p:cNvSpPr txBox="1"/>
          <p:nvPr/>
        </p:nvSpPr>
        <p:spPr>
          <a:xfrm>
            <a:off x="4065493" y="5294974"/>
            <a:ext cx="4061011" cy="1200329"/>
          </a:xfrm>
          <a:prstGeom prst="rect">
            <a:avLst/>
          </a:prstGeom>
          <a:noFill/>
        </p:spPr>
        <p:txBody>
          <a:bodyPr wrap="square" rtlCol="0">
            <a:spAutoFit/>
          </a:bodyPr>
          <a:lstStyle/>
          <a:p>
            <a:pPr algn="ctr"/>
            <a:r>
              <a:rPr lang="en-US" dirty="0"/>
              <a:t>Date: Wednesday July 14</a:t>
            </a:r>
            <a:r>
              <a:rPr lang="en-US" baseline="30000" dirty="0"/>
              <a:t>th</a:t>
            </a:r>
            <a:r>
              <a:rPr lang="en-US" dirty="0"/>
              <a:t>, 2021</a:t>
            </a:r>
          </a:p>
          <a:p>
            <a:pPr algn="ctr"/>
            <a:r>
              <a:rPr lang="en-US" dirty="0"/>
              <a:t>Time: 6:30 – 7:30 PM</a:t>
            </a:r>
          </a:p>
          <a:p>
            <a:pPr algn="ctr"/>
            <a:r>
              <a:rPr lang="en-US" dirty="0"/>
              <a:t>Location: Live Online Webinar via Zoom</a:t>
            </a:r>
          </a:p>
          <a:p>
            <a:endParaRPr lang="en-US" dirty="0"/>
          </a:p>
        </p:txBody>
      </p:sp>
      <p:pic>
        <p:nvPicPr>
          <p:cNvPr id="6" name="Picture 5">
            <a:extLst>
              <a:ext uri="{FF2B5EF4-FFF2-40B4-BE49-F238E27FC236}">
                <a16:creationId xmlns:a16="http://schemas.microsoft.com/office/drawing/2014/main" id="{92D347CE-A60A-49CE-9B4A-8FD81C072A4D}"/>
              </a:ext>
            </a:extLst>
          </p:cNvPr>
          <p:cNvPicPr>
            <a:picLocks noChangeAspect="1"/>
          </p:cNvPicPr>
          <p:nvPr/>
        </p:nvPicPr>
        <p:blipFill>
          <a:blip r:embed="rId3"/>
          <a:stretch>
            <a:fillRect/>
          </a:stretch>
        </p:blipFill>
        <p:spPr>
          <a:xfrm>
            <a:off x="8960505" y="3670986"/>
            <a:ext cx="3204601" cy="2973548"/>
          </a:xfrm>
          <a:prstGeom prst="rect">
            <a:avLst/>
          </a:prstGeom>
        </p:spPr>
      </p:pic>
      <p:pic>
        <p:nvPicPr>
          <p:cNvPr id="7" name="Picture 6" descr="A tree in a forest&#10;&#10;Description automatically generated">
            <a:extLst>
              <a:ext uri="{FF2B5EF4-FFF2-40B4-BE49-F238E27FC236}">
                <a16:creationId xmlns:a16="http://schemas.microsoft.com/office/drawing/2014/main" id="{8025D5B4-0202-4426-8212-527B013C517B}"/>
              </a:ext>
            </a:extLst>
          </p:cNvPr>
          <p:cNvPicPr>
            <a:picLocks noChangeAspect="1"/>
          </p:cNvPicPr>
          <p:nvPr/>
        </p:nvPicPr>
        <p:blipFill rotWithShape="1">
          <a:blip r:embed="rId4">
            <a:extLst>
              <a:ext uri="{28A0092B-C50C-407E-A947-70E740481C1C}">
                <a14:useLocalDpi xmlns:a14="http://schemas.microsoft.com/office/drawing/2010/main" val="0"/>
              </a:ext>
            </a:extLst>
          </a:blip>
          <a:srcRect l="6174" r="15785"/>
          <a:stretch/>
        </p:blipFill>
        <p:spPr>
          <a:xfrm>
            <a:off x="10090584" y="57722"/>
            <a:ext cx="2074522" cy="3544316"/>
          </a:xfrm>
          <a:prstGeom prst="rect">
            <a:avLst/>
          </a:prstGeom>
          <a:effectLst>
            <a:softEdge rad="63500"/>
          </a:effectLst>
        </p:spPr>
      </p:pic>
      <p:pic>
        <p:nvPicPr>
          <p:cNvPr id="9" name="Picture 8" descr="A construction site&#10;&#10;Description automatically generated">
            <a:extLst>
              <a:ext uri="{FF2B5EF4-FFF2-40B4-BE49-F238E27FC236}">
                <a16:creationId xmlns:a16="http://schemas.microsoft.com/office/drawing/2014/main" id="{E19B82D4-8B42-4327-AEF7-099B07133B60}"/>
              </a:ext>
            </a:extLst>
          </p:cNvPr>
          <p:cNvPicPr>
            <a:picLocks noChangeAspect="1"/>
          </p:cNvPicPr>
          <p:nvPr/>
        </p:nvPicPr>
        <p:blipFill rotWithShape="1">
          <a:blip r:embed="rId5">
            <a:extLst>
              <a:ext uri="{28A0092B-C50C-407E-A947-70E740481C1C}">
                <a14:useLocalDpi xmlns:a14="http://schemas.microsoft.com/office/drawing/2010/main" val="0"/>
              </a:ext>
            </a:extLst>
          </a:blip>
          <a:srcRect t="15294"/>
          <a:stretch/>
        </p:blipFill>
        <p:spPr>
          <a:xfrm>
            <a:off x="57150" y="0"/>
            <a:ext cx="2260848" cy="2564828"/>
          </a:xfrm>
          <a:prstGeom prst="rect">
            <a:avLst/>
          </a:prstGeom>
          <a:ln>
            <a:noFill/>
          </a:ln>
          <a:effectLst>
            <a:softEdge rad="112500"/>
          </a:effectLst>
        </p:spPr>
      </p:pic>
      <p:pic>
        <p:nvPicPr>
          <p:cNvPr id="10" name="Picture 9">
            <a:extLst>
              <a:ext uri="{FF2B5EF4-FFF2-40B4-BE49-F238E27FC236}">
                <a16:creationId xmlns:a16="http://schemas.microsoft.com/office/drawing/2014/main" id="{083A1D60-552C-419F-B140-8EC2EA45677F}"/>
              </a:ext>
            </a:extLst>
          </p:cNvPr>
          <p:cNvPicPr>
            <a:picLocks noChangeAspect="1"/>
          </p:cNvPicPr>
          <p:nvPr/>
        </p:nvPicPr>
        <p:blipFill>
          <a:blip r:embed="rId6"/>
          <a:stretch>
            <a:fillRect/>
          </a:stretch>
        </p:blipFill>
        <p:spPr>
          <a:xfrm>
            <a:off x="57150" y="4006083"/>
            <a:ext cx="2468171" cy="2577783"/>
          </a:xfrm>
          <a:prstGeom prst="rect">
            <a:avLst/>
          </a:prstGeom>
        </p:spPr>
      </p:pic>
      <p:sp>
        <p:nvSpPr>
          <p:cNvPr id="12" name="TextBox 11">
            <a:extLst>
              <a:ext uri="{FF2B5EF4-FFF2-40B4-BE49-F238E27FC236}">
                <a16:creationId xmlns:a16="http://schemas.microsoft.com/office/drawing/2014/main" id="{26AF9656-BA07-4F65-902C-4E0C3D9765C0}"/>
              </a:ext>
            </a:extLst>
          </p:cNvPr>
          <p:cNvSpPr txBox="1"/>
          <p:nvPr/>
        </p:nvSpPr>
        <p:spPr>
          <a:xfrm>
            <a:off x="-165" y="3750769"/>
            <a:ext cx="2468171" cy="246221"/>
          </a:xfrm>
          <a:prstGeom prst="rect">
            <a:avLst/>
          </a:prstGeom>
          <a:noFill/>
        </p:spPr>
        <p:txBody>
          <a:bodyPr wrap="square" rtlCol="0">
            <a:spAutoFit/>
          </a:bodyPr>
          <a:lstStyle/>
          <a:p>
            <a:r>
              <a:rPr lang="en-US" sz="500" dirty="0"/>
              <a:t>https://dec.vermont.gov/sites/dec/files/wsm/lakes/docs/2018_08_22_Lake_Carmi_Crisis_Response_Plan_2.0.pdf</a:t>
            </a:r>
          </a:p>
        </p:txBody>
      </p:sp>
      <p:pic>
        <p:nvPicPr>
          <p:cNvPr id="13" name="Picture 4" descr="Image result for raindrop transparent">
            <a:extLst>
              <a:ext uri="{FF2B5EF4-FFF2-40B4-BE49-F238E27FC236}">
                <a16:creationId xmlns:a16="http://schemas.microsoft.com/office/drawing/2014/main" id="{9EF189BC-40C7-4911-8A92-12A386EB29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020" y="2865699"/>
            <a:ext cx="685800" cy="50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728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B5FC-151A-4A71-8C77-E8CF5643991F}"/>
              </a:ext>
            </a:extLst>
          </p:cNvPr>
          <p:cNvSpPr>
            <a:spLocks noGrp="1"/>
          </p:cNvSpPr>
          <p:nvPr>
            <p:ph type="title"/>
          </p:nvPr>
        </p:nvSpPr>
        <p:spPr/>
        <p:txBody>
          <a:bodyPr>
            <a:normAutofit/>
          </a:bodyPr>
          <a:lstStyle/>
          <a:p>
            <a:r>
              <a:rPr lang="en-US" dirty="0"/>
              <a:t>Characteristics of a “good” driveway</a:t>
            </a:r>
          </a:p>
        </p:txBody>
      </p:sp>
      <p:sp>
        <p:nvSpPr>
          <p:cNvPr id="3" name="Content Placeholder 2">
            <a:extLst>
              <a:ext uri="{FF2B5EF4-FFF2-40B4-BE49-F238E27FC236}">
                <a16:creationId xmlns:a16="http://schemas.microsoft.com/office/drawing/2014/main" id="{F9578290-E8AA-483B-9949-B453657A988A}"/>
              </a:ext>
            </a:extLst>
          </p:cNvPr>
          <p:cNvSpPr>
            <a:spLocks noGrp="1"/>
          </p:cNvSpPr>
          <p:nvPr>
            <p:ph sz="half" idx="1"/>
          </p:nvPr>
        </p:nvSpPr>
        <p:spPr>
          <a:xfrm>
            <a:off x="1981200" y="1417638"/>
            <a:ext cx="4038600" cy="5165724"/>
          </a:xfrm>
        </p:spPr>
        <p:txBody>
          <a:bodyPr>
            <a:normAutofit/>
          </a:bodyPr>
          <a:lstStyle/>
          <a:p>
            <a:r>
              <a:rPr lang="en-US" sz="2000" dirty="0">
                <a:latin typeface="+mn-lt"/>
              </a:rPr>
              <a:t>Sheds water</a:t>
            </a:r>
          </a:p>
          <a:p>
            <a:pPr lvl="1"/>
            <a:r>
              <a:rPr lang="en-US" sz="1800" dirty="0">
                <a:latin typeface="+mn-lt"/>
              </a:rPr>
              <a:t>Get water off as quickly as possible</a:t>
            </a:r>
          </a:p>
          <a:p>
            <a:r>
              <a:rPr lang="en-US" sz="2000" dirty="0">
                <a:latin typeface="+mn-lt"/>
              </a:rPr>
              <a:t>Built on a firm foundation</a:t>
            </a:r>
          </a:p>
          <a:p>
            <a:pPr lvl="1"/>
            <a:r>
              <a:rPr lang="en-US" sz="1800" dirty="0">
                <a:latin typeface="+mn-lt"/>
              </a:rPr>
              <a:t>A road base determines the service life of a road</a:t>
            </a:r>
          </a:p>
          <a:p>
            <a:pPr lvl="1"/>
            <a:r>
              <a:rPr lang="en-US" sz="1800" dirty="0">
                <a:latin typeface="+mn-lt"/>
              </a:rPr>
              <a:t>Roads wear out on the top, but fall apart from the bottom</a:t>
            </a:r>
          </a:p>
          <a:p>
            <a:r>
              <a:rPr lang="en-US" sz="2000" dirty="0">
                <a:latin typeface="+mn-lt"/>
              </a:rPr>
              <a:t>Material that packs</a:t>
            </a:r>
          </a:p>
          <a:p>
            <a:pPr lvl="1"/>
            <a:r>
              <a:rPr lang="en-US" sz="1800" dirty="0">
                <a:latin typeface="+mn-lt"/>
              </a:rPr>
              <a:t>Well-graded and jagged aggregates pack the best</a:t>
            </a:r>
          </a:p>
          <a:p>
            <a:r>
              <a:rPr lang="en-US" sz="2000" dirty="0">
                <a:latin typeface="+mn-lt"/>
              </a:rPr>
              <a:t>Stabilize and revegetate disturbed areas</a:t>
            </a:r>
          </a:p>
          <a:p>
            <a:r>
              <a:rPr lang="en-US" sz="2000" dirty="0">
                <a:latin typeface="+mn-lt"/>
              </a:rPr>
              <a:t>Maintenance</a:t>
            </a:r>
          </a:p>
          <a:p>
            <a:pPr lvl="1"/>
            <a:r>
              <a:rPr lang="en-US" sz="1800" dirty="0">
                <a:latin typeface="+mn-lt"/>
              </a:rPr>
              <a:t>Protect your Investment!</a:t>
            </a:r>
          </a:p>
          <a:p>
            <a:pPr marL="0" indent="0">
              <a:buNone/>
            </a:pPr>
            <a:endParaRPr lang="en-US" sz="2200" dirty="0"/>
          </a:p>
        </p:txBody>
      </p:sp>
      <p:pic>
        <p:nvPicPr>
          <p:cNvPr id="2052" name="Picture 4" descr="Image result for driveway recrown before and after">
            <a:extLst>
              <a:ext uri="{FF2B5EF4-FFF2-40B4-BE49-F238E27FC236}">
                <a16:creationId xmlns:a16="http://schemas.microsoft.com/office/drawing/2014/main" id="{6F03F94F-D524-4499-B9C4-40DE88C59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20913"/>
            <a:ext cx="4362450" cy="2181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4572001"/>
            <a:ext cx="3581400" cy="1200329"/>
          </a:xfrm>
          <a:prstGeom prst="rect">
            <a:avLst/>
          </a:prstGeom>
        </p:spPr>
        <p:txBody>
          <a:bodyPr wrap="square">
            <a:spAutoFit/>
          </a:bodyPr>
          <a:lstStyle/>
          <a:p>
            <a:pPr algn="ctr"/>
            <a:r>
              <a:rPr lang="en-US" b="1" i="1" dirty="0">
                <a:solidFill>
                  <a:schemeClr val="tx2"/>
                </a:solidFill>
              </a:rPr>
              <a:t>Key for Water Quality</a:t>
            </a:r>
          </a:p>
          <a:p>
            <a:pPr algn="ctr"/>
            <a:r>
              <a:rPr lang="en-US" i="1" dirty="0">
                <a:solidFill>
                  <a:schemeClr val="tx2"/>
                </a:solidFill>
              </a:rPr>
              <a:t>Divert as much runoff as possible away from surface waters into vegetated areas</a:t>
            </a:r>
          </a:p>
        </p:txBody>
      </p:sp>
    </p:spTree>
    <p:extLst>
      <p:ext uri="{BB962C8B-B14F-4D97-AF65-F5344CB8AC3E}">
        <p14:creationId xmlns:p14="http://schemas.microsoft.com/office/powerpoint/2010/main" val="1689622032"/>
      </p:ext>
    </p:extLst>
  </p:cSld>
  <p:clrMapOvr>
    <a:masterClrMapping/>
  </p:clrMapOvr>
  <mc:AlternateContent xmlns:mc="http://schemas.openxmlformats.org/markup-compatibility/2006" xmlns:p14="http://schemas.microsoft.com/office/powerpoint/2010/main">
    <mc:Choice Requires="p14">
      <p:transition spd="slow" p14:dur="2000" advTm="44206"/>
    </mc:Choice>
    <mc:Fallback xmlns="">
      <p:transition spd="slow" advTm="4420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aholland\Documents\Project Backups\EPA_HealthyComm\W1_Private Driveways\New folder\StACity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07" r="9766"/>
          <a:stretch/>
        </p:blipFill>
        <p:spPr bwMode="auto">
          <a:xfrm rot="5400000">
            <a:off x="3968881" y="3727321"/>
            <a:ext cx="2928229" cy="27887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251228"/>
            <a:ext cx="10515600" cy="1325563"/>
          </a:xfrm>
        </p:spPr>
        <p:txBody>
          <a:bodyPr>
            <a:normAutofit/>
          </a:bodyPr>
          <a:lstStyle/>
          <a:p>
            <a:pPr algn="l"/>
            <a:r>
              <a:rPr lang="en-US" dirty="0"/>
              <a:t>What does a stormwater (drainage) issue look like?</a:t>
            </a:r>
          </a:p>
        </p:txBody>
      </p:sp>
      <p:pic>
        <p:nvPicPr>
          <p:cNvPr id="4" name="Picture 3" descr="http://www.blueridgemuse.com/wp-content/uploads/2010/01/012510driveway.jpg"/>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76401"/>
            <a:ext cx="2534858" cy="255943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88" t="27857" r="16986" b="26529"/>
          <a:stretch/>
        </p:blipFill>
        <p:spPr bwMode="auto">
          <a:xfrm>
            <a:off x="7602608" y="3948590"/>
            <a:ext cx="2912993" cy="275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836" b="13927"/>
          <a:stretch/>
        </p:blipFill>
        <p:spPr bwMode="auto">
          <a:xfrm>
            <a:off x="7150472" y="990601"/>
            <a:ext cx="3193678" cy="304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D1BB94C-8581-489C-9F2C-265927E08B47}"/>
              </a:ext>
            </a:extLst>
          </p:cNvPr>
          <p:cNvSpPr/>
          <p:nvPr/>
        </p:nvSpPr>
        <p:spPr>
          <a:xfrm>
            <a:off x="2133600" y="4247557"/>
            <a:ext cx="1752600" cy="1200329"/>
          </a:xfrm>
          <a:prstGeom prst="rect">
            <a:avLst/>
          </a:prstGeom>
        </p:spPr>
        <p:txBody>
          <a:bodyPr wrap="square">
            <a:spAutoFit/>
          </a:bodyPr>
          <a:lstStyle/>
          <a:p>
            <a:pPr algn="r"/>
            <a:r>
              <a:rPr lang="en-US" dirty="0">
                <a:solidFill>
                  <a:schemeClr val="tx2"/>
                </a:solidFill>
              </a:rPr>
              <a:t>Avoid having water run lengthwise down the road</a:t>
            </a:r>
            <a:endParaRPr lang="en-US" dirty="0"/>
          </a:p>
        </p:txBody>
      </p:sp>
    </p:spTree>
    <p:extLst>
      <p:ext uri="{BB962C8B-B14F-4D97-AF65-F5344CB8AC3E}">
        <p14:creationId xmlns:p14="http://schemas.microsoft.com/office/powerpoint/2010/main" val="1408282397"/>
      </p:ext>
    </p:extLst>
  </p:cSld>
  <p:clrMapOvr>
    <a:masterClrMapping/>
  </p:clrMapOvr>
  <mc:AlternateContent xmlns:mc="http://schemas.openxmlformats.org/markup-compatibility/2006" xmlns:p14="http://schemas.microsoft.com/office/powerpoint/2010/main">
    <mc:Choice Requires="p14">
      <p:transition spd="slow" p14:dur="2000" advTm="41320"/>
    </mc:Choice>
    <mc:Fallback xmlns="">
      <p:transition spd="slow" advTm="4132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C32D-ECE0-49DA-A268-03E73443B36C}"/>
              </a:ext>
            </a:extLst>
          </p:cNvPr>
          <p:cNvSpPr>
            <a:spLocks noGrp="1"/>
          </p:cNvSpPr>
          <p:nvPr>
            <p:ph type="title"/>
          </p:nvPr>
        </p:nvSpPr>
        <p:spPr>
          <a:xfrm>
            <a:off x="1981200" y="274638"/>
            <a:ext cx="4495800" cy="1143000"/>
          </a:xfrm>
        </p:spPr>
        <p:txBody>
          <a:bodyPr/>
          <a:lstStyle/>
          <a:p>
            <a:r>
              <a:rPr lang="en-US" dirty="0"/>
              <a:t>Rutting</a:t>
            </a:r>
          </a:p>
        </p:txBody>
      </p:sp>
      <p:pic>
        <p:nvPicPr>
          <p:cNvPr id="1026" name="Picture 2" descr="Image result for rutting unpaved road">
            <a:extLst>
              <a:ext uri="{FF2B5EF4-FFF2-40B4-BE49-F238E27FC236}">
                <a16:creationId xmlns:a16="http://schemas.microsoft.com/office/drawing/2014/main" id="{D7CC8A95-64C3-4E33-B2B1-4738F1432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047" y="1838325"/>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7B0FB-04CD-4BE8-A4E2-8CCCF07A1A5B}"/>
              </a:ext>
            </a:extLst>
          </p:cNvPr>
          <p:cNvSpPr txBox="1"/>
          <p:nvPr/>
        </p:nvSpPr>
        <p:spPr>
          <a:xfrm>
            <a:off x="1959934" y="1706525"/>
            <a:ext cx="4495800" cy="3631763"/>
          </a:xfrm>
          <a:prstGeom prst="rect">
            <a:avLst/>
          </a:prstGeom>
          <a:noFill/>
        </p:spPr>
        <p:txBody>
          <a:bodyPr wrap="square" rtlCol="0">
            <a:spAutoFit/>
          </a:bodyPr>
          <a:lstStyle/>
          <a:p>
            <a:r>
              <a:rPr lang="en-US" sz="2400" dirty="0">
                <a:solidFill>
                  <a:schemeClr val="tx2"/>
                </a:solidFill>
              </a:rPr>
              <a:t>longitudinal depressions in the wheel paths</a:t>
            </a:r>
          </a:p>
          <a:p>
            <a:endParaRPr lang="en-US" sz="2400" dirty="0">
              <a:solidFill>
                <a:schemeClr val="tx2"/>
              </a:solidFill>
            </a:endParaRPr>
          </a:p>
          <a:p>
            <a:r>
              <a:rPr lang="en-US" sz="2400" dirty="0">
                <a:solidFill>
                  <a:schemeClr val="tx2"/>
                </a:solidFill>
              </a:rPr>
              <a:t>Possible causes:</a:t>
            </a:r>
          </a:p>
          <a:p>
            <a:pPr marL="285750" indent="-285750">
              <a:buFont typeface="Arial" panose="020B0604020202020204" pitchFamily="34" charset="0"/>
              <a:buChar char="•"/>
            </a:pPr>
            <a:r>
              <a:rPr lang="en-US" sz="2400" dirty="0">
                <a:solidFill>
                  <a:schemeClr val="tx2"/>
                </a:solidFill>
              </a:rPr>
              <a:t>High moisture in subsurface soil</a:t>
            </a:r>
          </a:p>
          <a:p>
            <a:pPr marL="285750" indent="-285750">
              <a:buFont typeface="Arial" panose="020B0604020202020204" pitchFamily="34" charset="0"/>
              <a:buChar char="•"/>
            </a:pPr>
            <a:r>
              <a:rPr lang="en-US" sz="2400" dirty="0">
                <a:solidFill>
                  <a:schemeClr val="tx2"/>
                </a:solidFill>
              </a:rPr>
              <a:t>Inadequate thickness of surface layer </a:t>
            </a:r>
          </a:p>
          <a:p>
            <a:pPr marL="285750" indent="-285750">
              <a:buFont typeface="Arial" panose="020B0604020202020204" pitchFamily="34" charset="0"/>
              <a:buChar char="•"/>
            </a:pPr>
            <a:r>
              <a:rPr lang="en-US" sz="2400" dirty="0">
                <a:solidFill>
                  <a:schemeClr val="tx2"/>
                </a:solidFill>
              </a:rPr>
              <a:t>Heavy traffic loads</a:t>
            </a:r>
          </a:p>
          <a:p>
            <a:endParaRPr lang="en-US" sz="2000" dirty="0"/>
          </a:p>
          <a:p>
            <a:endParaRPr lang="en-US" dirty="0"/>
          </a:p>
        </p:txBody>
      </p:sp>
    </p:spTree>
    <p:extLst>
      <p:ext uri="{BB962C8B-B14F-4D97-AF65-F5344CB8AC3E}">
        <p14:creationId xmlns:p14="http://schemas.microsoft.com/office/powerpoint/2010/main" val="798901205"/>
      </p:ext>
    </p:extLst>
  </p:cSld>
  <p:clrMapOvr>
    <a:masterClrMapping/>
  </p:clrMapOvr>
  <mc:AlternateContent xmlns:mc="http://schemas.openxmlformats.org/markup-compatibility/2006" xmlns:p14="http://schemas.microsoft.com/office/powerpoint/2010/main">
    <mc:Choice Requires="p14">
      <p:transition spd="slow" p14:dur="2000" advTm="14393"/>
    </mc:Choice>
    <mc:Fallback xmlns="">
      <p:transition spd="slow" advTm="143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4CAB-683D-4ACD-9C01-D7D1B20AA6E3}"/>
              </a:ext>
            </a:extLst>
          </p:cNvPr>
          <p:cNvSpPr>
            <a:spLocks noGrp="1"/>
          </p:cNvSpPr>
          <p:nvPr>
            <p:ph type="title"/>
          </p:nvPr>
        </p:nvSpPr>
        <p:spPr>
          <a:xfrm>
            <a:off x="1981200" y="274638"/>
            <a:ext cx="4622800" cy="1143000"/>
          </a:xfrm>
        </p:spPr>
        <p:txBody>
          <a:bodyPr/>
          <a:lstStyle/>
          <a:p>
            <a:r>
              <a:rPr lang="en-US" dirty="0"/>
              <a:t>Depressions</a:t>
            </a:r>
          </a:p>
        </p:txBody>
      </p:sp>
      <p:sp>
        <p:nvSpPr>
          <p:cNvPr id="4" name="TextBox 3">
            <a:extLst>
              <a:ext uri="{FF2B5EF4-FFF2-40B4-BE49-F238E27FC236}">
                <a16:creationId xmlns:a16="http://schemas.microsoft.com/office/drawing/2014/main" id="{969A9416-9EBA-4162-8F52-9EDC8F62B78A}"/>
              </a:ext>
            </a:extLst>
          </p:cNvPr>
          <p:cNvSpPr txBox="1"/>
          <p:nvPr/>
        </p:nvSpPr>
        <p:spPr>
          <a:xfrm>
            <a:off x="2047587" y="1853149"/>
            <a:ext cx="4267200" cy="4154984"/>
          </a:xfrm>
          <a:prstGeom prst="rect">
            <a:avLst/>
          </a:prstGeom>
          <a:noFill/>
        </p:spPr>
        <p:txBody>
          <a:bodyPr wrap="square" rtlCol="0">
            <a:spAutoFit/>
          </a:bodyPr>
          <a:lstStyle/>
          <a:p>
            <a:r>
              <a:rPr lang="en-US" sz="2400" dirty="0">
                <a:solidFill>
                  <a:schemeClr val="tx2"/>
                </a:solidFill>
              </a:rPr>
              <a:t>Localized low areas (1in+) below the surrounding surface</a:t>
            </a:r>
          </a:p>
          <a:p>
            <a:endParaRPr lang="en-US" sz="2400" dirty="0">
              <a:solidFill>
                <a:schemeClr val="tx2"/>
              </a:solidFill>
            </a:endParaRPr>
          </a:p>
          <a:p>
            <a:r>
              <a:rPr lang="en-US" sz="2400" dirty="0">
                <a:solidFill>
                  <a:schemeClr val="tx2"/>
                </a:solidFill>
              </a:rPr>
              <a:t>Possible causes:</a:t>
            </a:r>
          </a:p>
          <a:p>
            <a:pPr marL="342900" indent="-342900">
              <a:buFont typeface="Arial" panose="020B0604020202020204" pitchFamily="34" charset="0"/>
              <a:buChar char="•"/>
            </a:pPr>
            <a:r>
              <a:rPr lang="en-US" sz="2400" dirty="0">
                <a:solidFill>
                  <a:schemeClr val="tx2"/>
                </a:solidFill>
              </a:rPr>
              <a:t>Settlement</a:t>
            </a:r>
          </a:p>
          <a:p>
            <a:pPr marL="342900" indent="-342900">
              <a:buFont typeface="Arial" panose="020B0604020202020204" pitchFamily="34" charset="0"/>
              <a:buChar char="•"/>
            </a:pPr>
            <a:r>
              <a:rPr lang="en-US" sz="2400" dirty="0">
                <a:solidFill>
                  <a:schemeClr val="tx2"/>
                </a:solidFill>
              </a:rPr>
              <a:t>Excessive moisture content </a:t>
            </a:r>
          </a:p>
          <a:p>
            <a:pPr marL="342900" indent="-342900">
              <a:buFont typeface="Arial" panose="020B0604020202020204" pitchFamily="34" charset="0"/>
              <a:buChar char="•"/>
            </a:pPr>
            <a:r>
              <a:rPr lang="en-US" sz="2400" dirty="0">
                <a:solidFill>
                  <a:schemeClr val="tx2"/>
                </a:solidFill>
              </a:rPr>
              <a:t>Improper drainage (shaping) to shed water</a:t>
            </a:r>
          </a:p>
          <a:p>
            <a:endParaRPr lang="en-US" sz="2400" dirty="0">
              <a:solidFill>
                <a:schemeClr val="tx2"/>
              </a:solidFill>
            </a:endParaRPr>
          </a:p>
          <a:p>
            <a:r>
              <a:rPr lang="en-US" sz="2400" dirty="0">
                <a:solidFill>
                  <a:schemeClr val="tx2"/>
                </a:solidFill>
              </a:rPr>
              <a:t>Will cause deterioration of pavement</a:t>
            </a:r>
          </a:p>
        </p:txBody>
      </p:sp>
      <p:pic>
        <p:nvPicPr>
          <p:cNvPr id="1026" name="Picture 2" descr="Image result for driveway puddles">
            <a:extLst>
              <a:ext uri="{FF2B5EF4-FFF2-40B4-BE49-F238E27FC236}">
                <a16:creationId xmlns:a16="http://schemas.microsoft.com/office/drawing/2014/main" id="{0DEB65BB-C068-4BC7-B3E3-C7F6951D6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865572"/>
            <a:ext cx="3267886"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unpaved driveway stormwater collection">
            <a:extLst>
              <a:ext uri="{FF2B5EF4-FFF2-40B4-BE49-F238E27FC236}">
                <a16:creationId xmlns:a16="http://schemas.microsoft.com/office/drawing/2014/main" id="{5BECB66C-9ADA-4D4B-914E-8E415EA705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219200"/>
            <a:ext cx="32766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98191"/>
      </p:ext>
    </p:extLst>
  </p:cSld>
  <p:clrMapOvr>
    <a:masterClrMapping/>
  </p:clrMapOvr>
  <mc:AlternateContent xmlns:mc="http://schemas.openxmlformats.org/markup-compatibility/2006" xmlns:p14="http://schemas.microsoft.com/office/powerpoint/2010/main">
    <mc:Choice Requires="p14">
      <p:transition spd="slow" p14:dur="2000" advTm="19406"/>
    </mc:Choice>
    <mc:Fallback xmlns="">
      <p:transition spd="slow" advTm="1940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114800" cy="1143000"/>
          </a:xfrm>
        </p:spPr>
        <p:txBody>
          <a:bodyPr/>
          <a:lstStyle/>
          <a:p>
            <a:r>
              <a:rPr lang="en-US" dirty="0"/>
              <a:t>Potholes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785441"/>
            <a:ext cx="4048891" cy="305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D4DFDA2C-30B2-4B94-8EB3-651ACB03C021}"/>
              </a:ext>
            </a:extLst>
          </p:cNvPr>
          <p:cNvSpPr txBox="1"/>
          <p:nvPr/>
        </p:nvSpPr>
        <p:spPr>
          <a:xfrm>
            <a:off x="2019300" y="1417639"/>
            <a:ext cx="4038600" cy="3416320"/>
          </a:xfrm>
          <a:prstGeom prst="rect">
            <a:avLst/>
          </a:prstGeom>
          <a:noFill/>
        </p:spPr>
        <p:txBody>
          <a:bodyPr wrap="square" rtlCol="0">
            <a:spAutoFit/>
          </a:bodyPr>
          <a:lstStyle/>
          <a:p>
            <a:r>
              <a:rPr lang="en-US" sz="2400" dirty="0">
                <a:solidFill>
                  <a:schemeClr val="tx2"/>
                </a:solidFill>
              </a:rPr>
              <a:t>Depressions or “holes” in the surface</a:t>
            </a:r>
          </a:p>
          <a:p>
            <a:endParaRPr lang="en-US" sz="2400" dirty="0">
              <a:solidFill>
                <a:schemeClr val="tx2"/>
              </a:solidFill>
            </a:endParaRPr>
          </a:p>
          <a:p>
            <a:r>
              <a:rPr lang="en-US" sz="2400" dirty="0">
                <a:solidFill>
                  <a:schemeClr val="tx2"/>
                </a:solidFill>
              </a:rPr>
              <a:t>Possible causes:</a:t>
            </a:r>
          </a:p>
          <a:p>
            <a:pPr marL="285750" indent="-285750">
              <a:buFont typeface="Arial" panose="020B0604020202020204" pitchFamily="34" charset="0"/>
              <a:buChar char="•"/>
            </a:pPr>
            <a:r>
              <a:rPr lang="en-US" sz="2400" dirty="0">
                <a:solidFill>
                  <a:schemeClr val="tx2"/>
                </a:solidFill>
              </a:rPr>
              <a:t>Insufficient crown/flat road</a:t>
            </a:r>
          </a:p>
          <a:p>
            <a:pPr marL="742950" lvl="1" indent="-285750">
              <a:buFont typeface="Arial" panose="020B0604020202020204" pitchFamily="34" charset="0"/>
              <a:buChar char="•"/>
            </a:pPr>
            <a:r>
              <a:rPr lang="en-US" sz="2400" dirty="0">
                <a:solidFill>
                  <a:schemeClr val="tx2"/>
                </a:solidFill>
              </a:rPr>
              <a:t>Poor drainage</a:t>
            </a:r>
          </a:p>
          <a:p>
            <a:pPr marL="285750" indent="-285750">
              <a:buFont typeface="Arial" panose="020B0604020202020204" pitchFamily="34" charset="0"/>
              <a:buChar char="•"/>
            </a:pPr>
            <a:r>
              <a:rPr lang="en-US" sz="2400" dirty="0">
                <a:solidFill>
                  <a:schemeClr val="tx2"/>
                </a:solidFill>
              </a:rPr>
              <a:t>Excessive moisture content </a:t>
            </a:r>
          </a:p>
          <a:p>
            <a:pPr marL="285750" indent="-285750">
              <a:buFont typeface="Arial" panose="020B0604020202020204" pitchFamily="34" charset="0"/>
              <a:buChar char="•"/>
            </a:pPr>
            <a:r>
              <a:rPr lang="en-US" sz="2400" dirty="0">
                <a:solidFill>
                  <a:schemeClr val="tx2"/>
                </a:solidFill>
              </a:rPr>
              <a:t>Improper base materials</a:t>
            </a:r>
          </a:p>
          <a:p>
            <a:pPr marL="285750" indent="-285750">
              <a:buFont typeface="Arial" panose="020B0604020202020204" pitchFamily="34" charset="0"/>
              <a:buChar char="•"/>
            </a:pPr>
            <a:r>
              <a:rPr lang="en-US" sz="2400" dirty="0">
                <a:solidFill>
                  <a:schemeClr val="tx2"/>
                </a:solidFill>
              </a:rPr>
              <a:t>Poorly graded aggregates</a:t>
            </a:r>
          </a:p>
        </p:txBody>
      </p:sp>
    </p:spTree>
    <p:extLst>
      <p:ext uri="{BB962C8B-B14F-4D97-AF65-F5344CB8AC3E}">
        <p14:creationId xmlns:p14="http://schemas.microsoft.com/office/powerpoint/2010/main" val="2280360855"/>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8" y="912654"/>
            <a:ext cx="3640552" cy="487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373" y="912654"/>
            <a:ext cx="3640550" cy="487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38" y="912654"/>
            <a:ext cx="3640551" cy="487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36995"/>
      </p:ext>
    </p:extLst>
  </p:cSld>
  <p:clrMapOvr>
    <a:masterClrMapping/>
  </p:clrMapOvr>
  <mc:AlternateContent xmlns:mc="http://schemas.openxmlformats.org/markup-compatibility/2006" xmlns:p14="http://schemas.microsoft.com/office/powerpoint/2010/main">
    <mc:Choice Requires="p14">
      <p:transition spd="slow" p14:dur="2000" advTm="42205"/>
    </mc:Choice>
    <mc:Fallback xmlns="">
      <p:transition spd="slow" advTm="422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12" y="547725"/>
            <a:ext cx="8872445" cy="673100"/>
          </a:xfrm>
        </p:spPr>
        <p:txBody>
          <a:bodyPr>
            <a:noAutofit/>
          </a:bodyPr>
          <a:lstStyle/>
          <a:p>
            <a:r>
              <a:rPr lang="en-US" sz="4400" dirty="0"/>
              <a:t>Where is the water coming from?</a:t>
            </a:r>
          </a:p>
        </p:txBody>
      </p:sp>
      <p:sp>
        <p:nvSpPr>
          <p:cNvPr id="4" name="Text Placeholder 3"/>
          <p:cNvSpPr>
            <a:spLocks noGrp="1"/>
          </p:cNvSpPr>
          <p:nvPr>
            <p:ph type="body" sz="half" idx="2"/>
          </p:nvPr>
        </p:nvSpPr>
        <p:spPr>
          <a:xfrm>
            <a:off x="1040859" y="1498229"/>
            <a:ext cx="3932237" cy="3811588"/>
          </a:xfrm>
        </p:spPr>
        <p:txBody>
          <a:bodyPr>
            <a:noAutofit/>
          </a:bodyPr>
          <a:lstStyle/>
          <a:p>
            <a:pPr marL="285750" indent="-285750">
              <a:buFontTx/>
              <a:buChar char="-"/>
            </a:pPr>
            <a:r>
              <a:rPr lang="en-US" sz="2400" dirty="0">
                <a:latin typeface="+mn-lt"/>
              </a:rPr>
              <a:t>Need to identify the origin or cause of a particular problem </a:t>
            </a:r>
          </a:p>
          <a:p>
            <a:pPr marL="285750" indent="-285750">
              <a:buFontTx/>
              <a:buChar char="-"/>
            </a:pPr>
            <a:endParaRPr lang="en-US" sz="2400" dirty="0">
              <a:latin typeface="+mn-lt"/>
            </a:endParaRPr>
          </a:p>
          <a:p>
            <a:pPr marL="285750" indent="-285750">
              <a:buFontTx/>
              <a:buChar char="-"/>
            </a:pPr>
            <a:r>
              <a:rPr lang="en-US" sz="2400" dirty="0">
                <a:latin typeface="+mn-lt"/>
              </a:rPr>
              <a:t>Carefully evaluate conditions specific to your road</a:t>
            </a:r>
          </a:p>
          <a:p>
            <a:endParaRPr lang="en-US" sz="2400" dirty="0">
              <a:latin typeface="+mn-lt"/>
            </a:endParaRPr>
          </a:p>
          <a:p>
            <a:pPr marL="285750" indent="-285750">
              <a:buFontTx/>
              <a:buChar char="-"/>
            </a:pPr>
            <a:r>
              <a:rPr lang="en-US" sz="2400" dirty="0">
                <a:latin typeface="+mn-lt"/>
              </a:rPr>
              <a:t>Are there areas of your driveway you refill every year? </a:t>
            </a:r>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3675" y="1447800"/>
            <a:ext cx="47625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Shape 2">
            <a:extLst>
              <a:ext uri="{FF2B5EF4-FFF2-40B4-BE49-F238E27FC236}">
                <a16:creationId xmlns:a16="http://schemas.microsoft.com/office/drawing/2014/main" id="{BAF605C5-2E66-4431-A8B9-22C5DE023B0B}"/>
              </a:ext>
            </a:extLst>
          </p:cNvPr>
          <p:cNvSpPr/>
          <p:nvPr/>
        </p:nvSpPr>
        <p:spPr>
          <a:xfrm>
            <a:off x="7839741" y="2488020"/>
            <a:ext cx="1318437" cy="1711841"/>
          </a:xfrm>
          <a:custGeom>
            <a:avLst/>
            <a:gdLst>
              <a:gd name="connsiteX0" fmla="*/ 0 w 1318437"/>
              <a:gd name="connsiteY0" fmla="*/ 1701209 h 1711841"/>
              <a:gd name="connsiteX1" fmla="*/ 510362 w 1318437"/>
              <a:gd name="connsiteY1" fmla="*/ 1711841 h 1711841"/>
              <a:gd name="connsiteX2" fmla="*/ 563525 w 1318437"/>
              <a:gd name="connsiteY2" fmla="*/ 1403497 h 1711841"/>
              <a:gd name="connsiteX3" fmla="*/ 723013 w 1318437"/>
              <a:gd name="connsiteY3" fmla="*/ 1041990 h 1711841"/>
              <a:gd name="connsiteX4" fmla="*/ 882502 w 1318437"/>
              <a:gd name="connsiteY4" fmla="*/ 754911 h 1711841"/>
              <a:gd name="connsiteX5" fmla="*/ 1020725 w 1318437"/>
              <a:gd name="connsiteY5" fmla="*/ 606055 h 1711841"/>
              <a:gd name="connsiteX6" fmla="*/ 1318437 w 1318437"/>
              <a:gd name="connsiteY6" fmla="*/ 233916 h 1711841"/>
              <a:gd name="connsiteX7" fmla="*/ 1318437 w 1318437"/>
              <a:gd name="connsiteY7" fmla="*/ 10632 h 1711841"/>
              <a:gd name="connsiteX8" fmla="*/ 520995 w 1318437"/>
              <a:gd name="connsiteY8" fmla="*/ 0 h 1711841"/>
              <a:gd name="connsiteX9" fmla="*/ 499730 w 1318437"/>
              <a:gd name="connsiteY9" fmla="*/ 212651 h 1711841"/>
              <a:gd name="connsiteX10" fmla="*/ 414669 w 1318437"/>
              <a:gd name="connsiteY10" fmla="*/ 446567 h 1711841"/>
              <a:gd name="connsiteX11" fmla="*/ 329609 w 1318437"/>
              <a:gd name="connsiteY11" fmla="*/ 584790 h 1711841"/>
              <a:gd name="connsiteX12" fmla="*/ 212651 w 1318437"/>
              <a:gd name="connsiteY12" fmla="*/ 861237 h 1711841"/>
              <a:gd name="connsiteX13" fmla="*/ 116958 w 1318437"/>
              <a:gd name="connsiteY13" fmla="*/ 1063255 h 1711841"/>
              <a:gd name="connsiteX14" fmla="*/ 63795 w 1318437"/>
              <a:gd name="connsiteY14" fmla="*/ 1286539 h 1711841"/>
              <a:gd name="connsiteX15" fmla="*/ 0 w 1318437"/>
              <a:gd name="connsiteY15" fmla="*/ 1562986 h 1711841"/>
              <a:gd name="connsiteX16" fmla="*/ 0 w 1318437"/>
              <a:gd name="connsiteY16" fmla="*/ 1701209 h 171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8437" h="1711841">
                <a:moveTo>
                  <a:pt x="0" y="1701209"/>
                </a:moveTo>
                <a:lnTo>
                  <a:pt x="510362" y="1711841"/>
                </a:lnTo>
                <a:lnTo>
                  <a:pt x="563525" y="1403497"/>
                </a:lnTo>
                <a:lnTo>
                  <a:pt x="723013" y="1041990"/>
                </a:lnTo>
                <a:lnTo>
                  <a:pt x="882502" y="754911"/>
                </a:lnTo>
                <a:lnTo>
                  <a:pt x="1020725" y="606055"/>
                </a:lnTo>
                <a:lnTo>
                  <a:pt x="1318437" y="233916"/>
                </a:lnTo>
                <a:lnTo>
                  <a:pt x="1318437" y="10632"/>
                </a:lnTo>
                <a:lnTo>
                  <a:pt x="520995" y="0"/>
                </a:lnTo>
                <a:lnTo>
                  <a:pt x="499730" y="212651"/>
                </a:lnTo>
                <a:lnTo>
                  <a:pt x="414669" y="446567"/>
                </a:lnTo>
                <a:lnTo>
                  <a:pt x="329609" y="584790"/>
                </a:lnTo>
                <a:lnTo>
                  <a:pt x="212651" y="861237"/>
                </a:lnTo>
                <a:lnTo>
                  <a:pt x="116958" y="1063255"/>
                </a:lnTo>
                <a:lnTo>
                  <a:pt x="63795" y="1286539"/>
                </a:lnTo>
                <a:lnTo>
                  <a:pt x="0" y="1562986"/>
                </a:lnTo>
                <a:lnTo>
                  <a:pt x="0" y="1701209"/>
                </a:lnTo>
                <a:close/>
              </a:path>
            </a:pathLst>
          </a:cu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F0DF130-5B81-4566-8956-EEDF878FFBB9}"/>
              </a:ext>
            </a:extLst>
          </p:cNvPr>
          <p:cNvSpPr/>
          <p:nvPr/>
        </p:nvSpPr>
        <p:spPr>
          <a:xfrm>
            <a:off x="6468140" y="3498112"/>
            <a:ext cx="1988288" cy="1307804"/>
          </a:xfrm>
          <a:custGeom>
            <a:avLst/>
            <a:gdLst>
              <a:gd name="connsiteX0" fmla="*/ 308344 w 1988288"/>
              <a:gd name="connsiteY0" fmla="*/ 0 h 1307804"/>
              <a:gd name="connsiteX1" fmla="*/ 1318437 w 1988288"/>
              <a:gd name="connsiteY1" fmla="*/ 42530 h 1307804"/>
              <a:gd name="connsiteX2" fmla="*/ 1329069 w 1988288"/>
              <a:gd name="connsiteY2" fmla="*/ 680483 h 1307804"/>
              <a:gd name="connsiteX3" fmla="*/ 1988288 w 1988288"/>
              <a:gd name="connsiteY3" fmla="*/ 680483 h 1307804"/>
              <a:gd name="connsiteX4" fmla="*/ 1988288 w 1988288"/>
              <a:gd name="connsiteY4" fmla="*/ 1307804 h 1307804"/>
              <a:gd name="connsiteX5" fmla="*/ 0 w 1988288"/>
              <a:gd name="connsiteY5" fmla="*/ 1286539 h 1307804"/>
              <a:gd name="connsiteX6" fmla="*/ 21265 w 1988288"/>
              <a:gd name="connsiteY6" fmla="*/ 691116 h 1307804"/>
              <a:gd name="connsiteX7" fmla="*/ 297711 w 1988288"/>
              <a:gd name="connsiteY7" fmla="*/ 669851 h 1307804"/>
              <a:gd name="connsiteX8" fmla="*/ 308344 w 1988288"/>
              <a:gd name="connsiteY8" fmla="*/ 0 h 130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8288" h="1307804">
                <a:moveTo>
                  <a:pt x="308344" y="0"/>
                </a:moveTo>
                <a:lnTo>
                  <a:pt x="1318437" y="42530"/>
                </a:lnTo>
                <a:lnTo>
                  <a:pt x="1329069" y="680483"/>
                </a:lnTo>
                <a:lnTo>
                  <a:pt x="1988288" y="680483"/>
                </a:lnTo>
                <a:lnTo>
                  <a:pt x="1988288" y="1307804"/>
                </a:lnTo>
                <a:lnTo>
                  <a:pt x="0" y="1286539"/>
                </a:lnTo>
                <a:lnTo>
                  <a:pt x="21265" y="691116"/>
                </a:lnTo>
                <a:lnTo>
                  <a:pt x="297711" y="669851"/>
                </a:lnTo>
                <a:lnTo>
                  <a:pt x="308344" y="0"/>
                </a:lnTo>
                <a:close/>
              </a:path>
            </a:pathLst>
          </a:cu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B5C4711-2CB3-4BE1-8B57-6601B699A0E4}"/>
              </a:ext>
            </a:extLst>
          </p:cNvPr>
          <p:cNvSpPr/>
          <p:nvPr/>
        </p:nvSpPr>
        <p:spPr>
          <a:xfrm>
            <a:off x="5309191" y="1509824"/>
            <a:ext cx="4688958" cy="1201479"/>
          </a:xfrm>
          <a:custGeom>
            <a:avLst/>
            <a:gdLst>
              <a:gd name="connsiteX0" fmla="*/ 0 w 4688958"/>
              <a:gd name="connsiteY0" fmla="*/ 0 h 1201479"/>
              <a:gd name="connsiteX1" fmla="*/ 31897 w 4688958"/>
              <a:gd name="connsiteY1" fmla="*/ 1201479 h 1201479"/>
              <a:gd name="connsiteX2" fmla="*/ 4688958 w 4688958"/>
              <a:gd name="connsiteY2" fmla="*/ 1190847 h 1201479"/>
              <a:gd name="connsiteX3" fmla="*/ 4678325 w 4688958"/>
              <a:gd name="connsiteY3" fmla="*/ 10633 h 1201479"/>
              <a:gd name="connsiteX4" fmla="*/ 0 w 4688958"/>
              <a:gd name="connsiteY4" fmla="*/ 0 h 1201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1201479">
                <a:moveTo>
                  <a:pt x="0" y="0"/>
                </a:moveTo>
                <a:lnTo>
                  <a:pt x="31897" y="1201479"/>
                </a:lnTo>
                <a:lnTo>
                  <a:pt x="4688958" y="1190847"/>
                </a:lnTo>
                <a:cubicBezTo>
                  <a:pt x="4685414" y="797442"/>
                  <a:pt x="4681869" y="404038"/>
                  <a:pt x="4678325" y="10633"/>
                </a:cubicBezTo>
                <a:lnTo>
                  <a:pt x="0" y="0"/>
                </a:lnTo>
                <a:close/>
              </a:path>
            </a:pathLst>
          </a:cu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CF129AE-2090-49F6-95F8-05F39E49F39F}"/>
              </a:ext>
            </a:extLst>
          </p:cNvPr>
          <p:cNvSpPr/>
          <p:nvPr/>
        </p:nvSpPr>
        <p:spPr>
          <a:xfrm>
            <a:off x="7456967" y="2700671"/>
            <a:ext cx="191386" cy="818707"/>
          </a:xfrm>
          <a:custGeom>
            <a:avLst/>
            <a:gdLst>
              <a:gd name="connsiteX0" fmla="*/ 0 w 191386"/>
              <a:gd name="connsiteY0" fmla="*/ 0 h 818707"/>
              <a:gd name="connsiteX1" fmla="*/ 191386 w 191386"/>
              <a:gd name="connsiteY1" fmla="*/ 10632 h 818707"/>
              <a:gd name="connsiteX2" fmla="*/ 180754 w 191386"/>
              <a:gd name="connsiteY2" fmla="*/ 808074 h 818707"/>
              <a:gd name="connsiteX3" fmla="*/ 31898 w 191386"/>
              <a:gd name="connsiteY3" fmla="*/ 818707 h 818707"/>
              <a:gd name="connsiteX4" fmla="*/ 0 w 191386"/>
              <a:gd name="connsiteY4" fmla="*/ 0 h 81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6" h="818707">
                <a:moveTo>
                  <a:pt x="0" y="0"/>
                </a:moveTo>
                <a:lnTo>
                  <a:pt x="191386" y="10632"/>
                </a:lnTo>
                <a:lnTo>
                  <a:pt x="180754" y="808074"/>
                </a:lnTo>
                <a:lnTo>
                  <a:pt x="31898" y="818707"/>
                </a:lnTo>
                <a:lnTo>
                  <a:pt x="0" y="0"/>
                </a:lnTo>
                <a:close/>
              </a:path>
            </a:pathLst>
          </a:cu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BADBAE6-8D10-483D-8E8A-933DEDC09A9B}"/>
              </a:ext>
            </a:extLst>
          </p:cNvPr>
          <p:cNvSpPr/>
          <p:nvPr/>
        </p:nvSpPr>
        <p:spPr>
          <a:xfrm>
            <a:off x="6723321" y="5571460"/>
            <a:ext cx="1148316" cy="457200"/>
          </a:xfrm>
          <a:custGeom>
            <a:avLst/>
            <a:gdLst>
              <a:gd name="connsiteX0" fmla="*/ 0 w 1148316"/>
              <a:gd name="connsiteY0" fmla="*/ 297712 h 457200"/>
              <a:gd name="connsiteX1" fmla="*/ 31898 w 1148316"/>
              <a:gd name="connsiteY1" fmla="*/ 233917 h 457200"/>
              <a:gd name="connsiteX2" fmla="*/ 106326 w 1148316"/>
              <a:gd name="connsiteY2" fmla="*/ 191387 h 457200"/>
              <a:gd name="connsiteX3" fmla="*/ 329609 w 1148316"/>
              <a:gd name="connsiteY3" fmla="*/ 202019 h 457200"/>
              <a:gd name="connsiteX4" fmla="*/ 382772 w 1148316"/>
              <a:gd name="connsiteY4" fmla="*/ 202019 h 457200"/>
              <a:gd name="connsiteX5" fmla="*/ 520995 w 1148316"/>
              <a:gd name="connsiteY5" fmla="*/ 159489 h 457200"/>
              <a:gd name="connsiteX6" fmla="*/ 669851 w 1148316"/>
              <a:gd name="connsiteY6" fmla="*/ 74428 h 457200"/>
              <a:gd name="connsiteX7" fmla="*/ 839972 w 1148316"/>
              <a:gd name="connsiteY7" fmla="*/ 21266 h 457200"/>
              <a:gd name="connsiteX8" fmla="*/ 1010093 w 1148316"/>
              <a:gd name="connsiteY8" fmla="*/ 0 h 457200"/>
              <a:gd name="connsiteX9" fmla="*/ 1127051 w 1148316"/>
              <a:gd name="connsiteY9" fmla="*/ 170121 h 457200"/>
              <a:gd name="connsiteX10" fmla="*/ 1148316 w 1148316"/>
              <a:gd name="connsiteY10" fmla="*/ 265814 h 457200"/>
              <a:gd name="connsiteX11" fmla="*/ 1063256 w 1148316"/>
              <a:gd name="connsiteY11" fmla="*/ 404038 h 457200"/>
              <a:gd name="connsiteX12" fmla="*/ 946298 w 1148316"/>
              <a:gd name="connsiteY12" fmla="*/ 446568 h 457200"/>
              <a:gd name="connsiteX13" fmla="*/ 818707 w 1148316"/>
              <a:gd name="connsiteY13" fmla="*/ 435935 h 457200"/>
              <a:gd name="connsiteX14" fmla="*/ 723014 w 1148316"/>
              <a:gd name="connsiteY14" fmla="*/ 404038 h 457200"/>
              <a:gd name="connsiteX15" fmla="*/ 627321 w 1148316"/>
              <a:gd name="connsiteY15" fmla="*/ 404038 h 457200"/>
              <a:gd name="connsiteX16" fmla="*/ 467832 w 1148316"/>
              <a:gd name="connsiteY16" fmla="*/ 425303 h 457200"/>
              <a:gd name="connsiteX17" fmla="*/ 308344 w 1148316"/>
              <a:gd name="connsiteY17" fmla="*/ 457200 h 457200"/>
              <a:gd name="connsiteX18" fmla="*/ 159488 w 1148316"/>
              <a:gd name="connsiteY18" fmla="*/ 435935 h 457200"/>
              <a:gd name="connsiteX19" fmla="*/ 31898 w 1148316"/>
              <a:gd name="connsiteY19" fmla="*/ 361507 h 457200"/>
              <a:gd name="connsiteX20" fmla="*/ 0 w 1148316"/>
              <a:gd name="connsiteY20" fmla="*/ 29771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8316" h="457200">
                <a:moveTo>
                  <a:pt x="0" y="297712"/>
                </a:moveTo>
                <a:lnTo>
                  <a:pt x="31898" y="233917"/>
                </a:lnTo>
                <a:lnTo>
                  <a:pt x="106326" y="191387"/>
                </a:lnTo>
                <a:lnTo>
                  <a:pt x="329609" y="202019"/>
                </a:lnTo>
                <a:lnTo>
                  <a:pt x="382772" y="202019"/>
                </a:lnTo>
                <a:lnTo>
                  <a:pt x="520995" y="159489"/>
                </a:lnTo>
                <a:lnTo>
                  <a:pt x="669851" y="74428"/>
                </a:lnTo>
                <a:lnTo>
                  <a:pt x="839972" y="21266"/>
                </a:lnTo>
                <a:lnTo>
                  <a:pt x="1010093" y="0"/>
                </a:lnTo>
                <a:lnTo>
                  <a:pt x="1127051" y="170121"/>
                </a:lnTo>
                <a:lnTo>
                  <a:pt x="1148316" y="265814"/>
                </a:lnTo>
                <a:lnTo>
                  <a:pt x="1063256" y="404038"/>
                </a:lnTo>
                <a:lnTo>
                  <a:pt x="946298" y="446568"/>
                </a:lnTo>
                <a:lnTo>
                  <a:pt x="818707" y="435935"/>
                </a:lnTo>
                <a:lnTo>
                  <a:pt x="723014" y="404038"/>
                </a:lnTo>
                <a:lnTo>
                  <a:pt x="627321" y="404038"/>
                </a:lnTo>
                <a:lnTo>
                  <a:pt x="467832" y="425303"/>
                </a:lnTo>
                <a:lnTo>
                  <a:pt x="308344" y="457200"/>
                </a:lnTo>
                <a:lnTo>
                  <a:pt x="159488" y="435935"/>
                </a:lnTo>
                <a:lnTo>
                  <a:pt x="31898" y="361507"/>
                </a:lnTo>
                <a:lnTo>
                  <a:pt x="0" y="297712"/>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8C0129C-0131-4D22-B9B6-77D5286B24D8}"/>
              </a:ext>
            </a:extLst>
          </p:cNvPr>
          <p:cNvSpPr/>
          <p:nvPr/>
        </p:nvSpPr>
        <p:spPr>
          <a:xfrm>
            <a:off x="6744587" y="2977116"/>
            <a:ext cx="659219" cy="531628"/>
          </a:xfrm>
          <a:custGeom>
            <a:avLst/>
            <a:gdLst>
              <a:gd name="connsiteX0" fmla="*/ 127591 w 659219"/>
              <a:gd name="connsiteY0" fmla="*/ 520996 h 531628"/>
              <a:gd name="connsiteX1" fmla="*/ 21265 w 659219"/>
              <a:gd name="connsiteY1" fmla="*/ 531628 h 531628"/>
              <a:gd name="connsiteX2" fmla="*/ 0 w 659219"/>
              <a:gd name="connsiteY2" fmla="*/ 478465 h 531628"/>
              <a:gd name="connsiteX3" fmla="*/ 0 w 659219"/>
              <a:gd name="connsiteY3" fmla="*/ 393405 h 531628"/>
              <a:gd name="connsiteX4" fmla="*/ 42530 w 659219"/>
              <a:gd name="connsiteY4" fmla="*/ 361507 h 531628"/>
              <a:gd name="connsiteX5" fmla="*/ 148856 w 659219"/>
              <a:gd name="connsiteY5" fmla="*/ 318977 h 531628"/>
              <a:gd name="connsiteX6" fmla="*/ 255181 w 659219"/>
              <a:gd name="connsiteY6" fmla="*/ 191386 h 531628"/>
              <a:gd name="connsiteX7" fmla="*/ 350874 w 659219"/>
              <a:gd name="connsiteY7" fmla="*/ 74428 h 531628"/>
              <a:gd name="connsiteX8" fmla="*/ 435935 w 659219"/>
              <a:gd name="connsiteY8" fmla="*/ 0 h 531628"/>
              <a:gd name="connsiteX9" fmla="*/ 574158 w 659219"/>
              <a:gd name="connsiteY9" fmla="*/ 10633 h 531628"/>
              <a:gd name="connsiteX10" fmla="*/ 648586 w 659219"/>
              <a:gd name="connsiteY10" fmla="*/ 85061 h 531628"/>
              <a:gd name="connsiteX11" fmla="*/ 659219 w 659219"/>
              <a:gd name="connsiteY11" fmla="*/ 191386 h 531628"/>
              <a:gd name="connsiteX12" fmla="*/ 563526 w 659219"/>
              <a:gd name="connsiteY12" fmla="*/ 276447 h 531628"/>
              <a:gd name="connsiteX13" fmla="*/ 467833 w 659219"/>
              <a:gd name="connsiteY13" fmla="*/ 393405 h 531628"/>
              <a:gd name="connsiteX14" fmla="*/ 308344 w 659219"/>
              <a:gd name="connsiteY14" fmla="*/ 414670 h 531628"/>
              <a:gd name="connsiteX15" fmla="*/ 180754 w 659219"/>
              <a:gd name="connsiteY15" fmla="*/ 467833 h 531628"/>
              <a:gd name="connsiteX16" fmla="*/ 127591 w 659219"/>
              <a:gd name="connsiteY16" fmla="*/ 520996 h 53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9219" h="531628">
                <a:moveTo>
                  <a:pt x="127591" y="520996"/>
                </a:moveTo>
                <a:lnTo>
                  <a:pt x="21265" y="531628"/>
                </a:lnTo>
                <a:lnTo>
                  <a:pt x="0" y="478465"/>
                </a:lnTo>
                <a:lnTo>
                  <a:pt x="0" y="393405"/>
                </a:lnTo>
                <a:lnTo>
                  <a:pt x="42530" y="361507"/>
                </a:lnTo>
                <a:lnTo>
                  <a:pt x="148856" y="318977"/>
                </a:lnTo>
                <a:lnTo>
                  <a:pt x="255181" y="191386"/>
                </a:lnTo>
                <a:lnTo>
                  <a:pt x="350874" y="74428"/>
                </a:lnTo>
                <a:lnTo>
                  <a:pt x="435935" y="0"/>
                </a:lnTo>
                <a:lnTo>
                  <a:pt x="574158" y="10633"/>
                </a:lnTo>
                <a:lnTo>
                  <a:pt x="648586" y="85061"/>
                </a:lnTo>
                <a:lnTo>
                  <a:pt x="659219" y="191386"/>
                </a:lnTo>
                <a:lnTo>
                  <a:pt x="563526" y="276447"/>
                </a:lnTo>
                <a:lnTo>
                  <a:pt x="467833" y="393405"/>
                </a:lnTo>
                <a:lnTo>
                  <a:pt x="308344" y="414670"/>
                </a:lnTo>
                <a:lnTo>
                  <a:pt x="180754" y="467833"/>
                </a:lnTo>
                <a:lnTo>
                  <a:pt x="127591" y="520996"/>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93A2B6C-E066-4161-A1AE-E50352E07E9A}"/>
              </a:ext>
            </a:extLst>
          </p:cNvPr>
          <p:cNvSpPr/>
          <p:nvPr/>
        </p:nvSpPr>
        <p:spPr>
          <a:xfrm>
            <a:off x="8424530" y="4561368"/>
            <a:ext cx="382772" cy="435935"/>
          </a:xfrm>
          <a:custGeom>
            <a:avLst/>
            <a:gdLst>
              <a:gd name="connsiteX0" fmla="*/ 42530 w 382772"/>
              <a:gd name="connsiteY0" fmla="*/ 21266 h 435935"/>
              <a:gd name="connsiteX1" fmla="*/ 170121 w 382772"/>
              <a:gd name="connsiteY1" fmla="*/ 0 h 435935"/>
              <a:gd name="connsiteX2" fmla="*/ 223284 w 382772"/>
              <a:gd name="connsiteY2" fmla="*/ 63796 h 435935"/>
              <a:gd name="connsiteX3" fmla="*/ 329610 w 382772"/>
              <a:gd name="connsiteY3" fmla="*/ 42531 h 435935"/>
              <a:gd name="connsiteX4" fmla="*/ 382772 w 382772"/>
              <a:gd name="connsiteY4" fmla="*/ 159489 h 435935"/>
              <a:gd name="connsiteX5" fmla="*/ 329610 w 382772"/>
              <a:gd name="connsiteY5" fmla="*/ 287080 h 435935"/>
              <a:gd name="connsiteX6" fmla="*/ 287079 w 382772"/>
              <a:gd name="connsiteY6" fmla="*/ 435935 h 435935"/>
              <a:gd name="connsiteX7" fmla="*/ 95693 w 382772"/>
              <a:gd name="connsiteY7" fmla="*/ 372140 h 435935"/>
              <a:gd name="connsiteX8" fmla="*/ 10633 w 382772"/>
              <a:gd name="connsiteY8" fmla="*/ 297712 h 435935"/>
              <a:gd name="connsiteX9" fmla="*/ 0 w 382772"/>
              <a:gd name="connsiteY9" fmla="*/ 244549 h 435935"/>
              <a:gd name="connsiteX10" fmla="*/ 74428 w 382772"/>
              <a:gd name="connsiteY10" fmla="*/ 223284 h 435935"/>
              <a:gd name="connsiteX11" fmla="*/ 42530 w 382772"/>
              <a:gd name="connsiteY11" fmla="*/ 21266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772" h="435935">
                <a:moveTo>
                  <a:pt x="42530" y="21266"/>
                </a:moveTo>
                <a:lnTo>
                  <a:pt x="170121" y="0"/>
                </a:lnTo>
                <a:lnTo>
                  <a:pt x="223284" y="63796"/>
                </a:lnTo>
                <a:lnTo>
                  <a:pt x="329610" y="42531"/>
                </a:lnTo>
                <a:lnTo>
                  <a:pt x="382772" y="159489"/>
                </a:lnTo>
                <a:lnTo>
                  <a:pt x="329610" y="287080"/>
                </a:lnTo>
                <a:lnTo>
                  <a:pt x="287079" y="435935"/>
                </a:lnTo>
                <a:lnTo>
                  <a:pt x="95693" y="372140"/>
                </a:lnTo>
                <a:lnTo>
                  <a:pt x="10633" y="297712"/>
                </a:lnTo>
                <a:lnTo>
                  <a:pt x="0" y="244549"/>
                </a:lnTo>
                <a:lnTo>
                  <a:pt x="74428" y="223284"/>
                </a:lnTo>
                <a:lnTo>
                  <a:pt x="42530" y="21266"/>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CD37D1-FB0A-43DD-A290-181C9F5DD6EB}"/>
              </a:ext>
            </a:extLst>
          </p:cNvPr>
          <p:cNvSpPr/>
          <p:nvPr/>
        </p:nvSpPr>
        <p:spPr>
          <a:xfrm>
            <a:off x="8456428" y="4724400"/>
            <a:ext cx="458972" cy="1219200"/>
          </a:xfrm>
          <a:prstGeom prst="rect">
            <a:avLst/>
          </a:pr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C5022EE-B802-4B27-AE54-4237A3767FE1}"/>
              </a:ext>
            </a:extLst>
          </p:cNvPr>
          <p:cNvSpPr/>
          <p:nvPr/>
        </p:nvSpPr>
        <p:spPr>
          <a:xfrm>
            <a:off x="5606903" y="2828261"/>
            <a:ext cx="499731" cy="435935"/>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2684491-3962-4073-A408-DD0661926913}"/>
              </a:ext>
            </a:extLst>
          </p:cNvPr>
          <p:cNvSpPr/>
          <p:nvPr/>
        </p:nvSpPr>
        <p:spPr>
          <a:xfrm>
            <a:off x="9243645" y="5018568"/>
            <a:ext cx="648178" cy="630865"/>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E891981-B8B5-4A8B-BC74-2E2D1058E05F}"/>
              </a:ext>
            </a:extLst>
          </p:cNvPr>
          <p:cNvSpPr/>
          <p:nvPr/>
        </p:nvSpPr>
        <p:spPr>
          <a:xfrm>
            <a:off x="5674241" y="4937347"/>
            <a:ext cx="584793" cy="435935"/>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3D0DB44-8F03-43C3-9E76-39096913849C}"/>
              </a:ext>
            </a:extLst>
          </p:cNvPr>
          <p:cNvSpPr/>
          <p:nvPr/>
        </p:nvSpPr>
        <p:spPr>
          <a:xfrm>
            <a:off x="5617535" y="4648200"/>
            <a:ext cx="382772" cy="349102"/>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348D575-7AF0-4A09-865B-F2F25F071765}"/>
              </a:ext>
            </a:extLst>
          </p:cNvPr>
          <p:cNvSpPr/>
          <p:nvPr/>
        </p:nvSpPr>
        <p:spPr>
          <a:xfrm>
            <a:off x="9536444" y="2977117"/>
            <a:ext cx="642459" cy="542261"/>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954DEDF-3A19-4A24-8323-E10C8EA63AB4}"/>
              </a:ext>
            </a:extLst>
          </p:cNvPr>
          <p:cNvSpPr/>
          <p:nvPr/>
        </p:nvSpPr>
        <p:spPr>
          <a:xfrm>
            <a:off x="9337602" y="3128335"/>
            <a:ext cx="176970" cy="173665"/>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437713A-6F08-417A-91EC-6D5528055EDE}"/>
              </a:ext>
            </a:extLst>
          </p:cNvPr>
          <p:cNvSpPr/>
          <p:nvPr/>
        </p:nvSpPr>
        <p:spPr>
          <a:xfrm>
            <a:off x="9166959" y="2773326"/>
            <a:ext cx="298121" cy="215753"/>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8B62800-6982-4EF3-A52B-51897A3B9090}"/>
              </a:ext>
            </a:extLst>
          </p:cNvPr>
          <p:cNvSpPr/>
          <p:nvPr/>
        </p:nvSpPr>
        <p:spPr>
          <a:xfrm>
            <a:off x="9448801" y="5522433"/>
            <a:ext cx="584793" cy="435935"/>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58B13BC-712B-4600-B0DC-8023FAB1D211}"/>
              </a:ext>
            </a:extLst>
          </p:cNvPr>
          <p:cNvSpPr/>
          <p:nvPr/>
        </p:nvSpPr>
        <p:spPr>
          <a:xfrm>
            <a:off x="7961940" y="2760481"/>
            <a:ext cx="212798" cy="202017"/>
          </a:xfrm>
          <a:custGeom>
            <a:avLst/>
            <a:gdLst>
              <a:gd name="connsiteX0" fmla="*/ 95693 w 499731"/>
              <a:gd name="connsiteY0" fmla="*/ 31898 h 435935"/>
              <a:gd name="connsiteX1" fmla="*/ 95693 w 499731"/>
              <a:gd name="connsiteY1" fmla="*/ 106326 h 435935"/>
              <a:gd name="connsiteX2" fmla="*/ 0 w 499731"/>
              <a:gd name="connsiteY2" fmla="*/ 212652 h 435935"/>
              <a:gd name="connsiteX3" fmla="*/ 63796 w 499731"/>
              <a:gd name="connsiteY3" fmla="*/ 308345 h 435935"/>
              <a:gd name="connsiteX4" fmla="*/ 63796 w 499731"/>
              <a:gd name="connsiteY4" fmla="*/ 404038 h 435935"/>
              <a:gd name="connsiteX5" fmla="*/ 180754 w 499731"/>
              <a:gd name="connsiteY5" fmla="*/ 414670 h 435935"/>
              <a:gd name="connsiteX6" fmla="*/ 223284 w 499731"/>
              <a:gd name="connsiteY6" fmla="*/ 404038 h 435935"/>
              <a:gd name="connsiteX7" fmla="*/ 276447 w 499731"/>
              <a:gd name="connsiteY7" fmla="*/ 435935 h 435935"/>
              <a:gd name="connsiteX8" fmla="*/ 393405 w 499731"/>
              <a:gd name="connsiteY8" fmla="*/ 372140 h 435935"/>
              <a:gd name="connsiteX9" fmla="*/ 467833 w 499731"/>
              <a:gd name="connsiteY9" fmla="*/ 329610 h 435935"/>
              <a:gd name="connsiteX10" fmla="*/ 467833 w 499731"/>
              <a:gd name="connsiteY10" fmla="*/ 212652 h 435935"/>
              <a:gd name="connsiteX11" fmla="*/ 499731 w 499731"/>
              <a:gd name="connsiteY11" fmla="*/ 202019 h 435935"/>
              <a:gd name="connsiteX12" fmla="*/ 425303 w 499731"/>
              <a:gd name="connsiteY12" fmla="*/ 116959 h 435935"/>
              <a:gd name="connsiteX13" fmla="*/ 340242 w 499731"/>
              <a:gd name="connsiteY13" fmla="*/ 95693 h 435935"/>
              <a:gd name="connsiteX14" fmla="*/ 340242 w 499731"/>
              <a:gd name="connsiteY14" fmla="*/ 0 h 435935"/>
              <a:gd name="connsiteX15" fmla="*/ 212651 w 499731"/>
              <a:gd name="connsiteY15" fmla="*/ 53163 h 435935"/>
              <a:gd name="connsiteX16" fmla="*/ 95693 w 499731"/>
              <a:gd name="connsiteY16" fmla="*/ 31898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731" h="435935">
                <a:moveTo>
                  <a:pt x="95693" y="31898"/>
                </a:moveTo>
                <a:lnTo>
                  <a:pt x="95693" y="106326"/>
                </a:lnTo>
                <a:lnTo>
                  <a:pt x="0" y="212652"/>
                </a:lnTo>
                <a:lnTo>
                  <a:pt x="63796" y="308345"/>
                </a:lnTo>
                <a:lnTo>
                  <a:pt x="63796" y="404038"/>
                </a:lnTo>
                <a:lnTo>
                  <a:pt x="180754" y="414670"/>
                </a:lnTo>
                <a:lnTo>
                  <a:pt x="223284" y="404038"/>
                </a:lnTo>
                <a:lnTo>
                  <a:pt x="276447" y="435935"/>
                </a:lnTo>
                <a:lnTo>
                  <a:pt x="393405" y="372140"/>
                </a:lnTo>
                <a:lnTo>
                  <a:pt x="467833" y="329610"/>
                </a:lnTo>
                <a:lnTo>
                  <a:pt x="467833" y="212652"/>
                </a:lnTo>
                <a:lnTo>
                  <a:pt x="499731" y="202019"/>
                </a:lnTo>
                <a:lnTo>
                  <a:pt x="425303" y="116959"/>
                </a:lnTo>
                <a:lnTo>
                  <a:pt x="340242" y="95693"/>
                </a:lnTo>
                <a:lnTo>
                  <a:pt x="340242" y="0"/>
                </a:lnTo>
                <a:lnTo>
                  <a:pt x="212651" y="53163"/>
                </a:lnTo>
                <a:lnTo>
                  <a:pt x="95693" y="31898"/>
                </a:lnTo>
                <a:close/>
              </a:path>
            </a:pathLst>
          </a:custGeom>
          <a:solidFill>
            <a:srgbClr val="4F6228">
              <a:alpha val="4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aptop">
            <a:extLst>
              <a:ext uri="{FF2B5EF4-FFF2-40B4-BE49-F238E27FC236}">
                <a16:creationId xmlns:a16="http://schemas.microsoft.com/office/drawing/2014/main" id="{5F8BC33D-1CB5-47DD-BAF8-F067B4B5DB74}"/>
              </a:ext>
            </a:extLst>
          </p:cNvPr>
          <p:cNvSpPr>
            <a:spLocks noEditPoints="1" noChangeArrowheads="1"/>
          </p:cNvSpPr>
          <p:nvPr/>
        </p:nvSpPr>
        <p:spPr bwMode="auto">
          <a:xfrm>
            <a:off x="1901031" y="5868988"/>
            <a:ext cx="904875" cy="681038"/>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6">
              <a:lumMod val="7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965B8F0D-144C-4E13-9E13-0943983486CF}"/>
              </a:ext>
            </a:extLst>
          </p:cNvPr>
          <p:cNvSpPr/>
          <p:nvPr/>
        </p:nvSpPr>
        <p:spPr>
          <a:xfrm>
            <a:off x="2854340" y="6306064"/>
            <a:ext cx="4443139" cy="369332"/>
          </a:xfrm>
          <a:prstGeom prst="rect">
            <a:avLst/>
          </a:prstGeom>
        </p:spPr>
        <p:txBody>
          <a:bodyPr wrap="none">
            <a:spAutoFit/>
          </a:bodyPr>
          <a:lstStyle/>
          <a:p>
            <a:r>
              <a:rPr lang="en-US" i="1" dirty="0"/>
              <a:t>See Workbook for mapping flow on property</a:t>
            </a:r>
            <a:endParaRPr lang="en-US" dirty="0"/>
          </a:p>
        </p:txBody>
      </p:sp>
    </p:spTree>
    <p:extLst>
      <p:ext uri="{BB962C8B-B14F-4D97-AF65-F5344CB8AC3E}">
        <p14:creationId xmlns:p14="http://schemas.microsoft.com/office/powerpoint/2010/main" val="3116633742"/>
      </p:ext>
    </p:extLst>
  </p:cSld>
  <p:clrMapOvr>
    <a:masterClrMapping/>
  </p:clrMapOvr>
  <mc:AlternateContent xmlns:mc="http://schemas.openxmlformats.org/markup-compatibility/2006" xmlns:p14="http://schemas.microsoft.com/office/powerpoint/2010/main">
    <mc:Choice Requires="p14">
      <p:transition spd="slow" p14:dur="2000" advTm="46910"/>
    </mc:Choice>
    <mc:Fallback xmlns="">
      <p:transition spd="slow" advTm="4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563"/>
            <a:ext cx="10515600" cy="1325563"/>
          </a:xfrm>
        </p:spPr>
        <p:txBody>
          <a:bodyPr/>
          <a:lstStyle/>
          <a:p>
            <a:r>
              <a:rPr lang="en-US" dirty="0"/>
              <a:t>Layers of a Driveway</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8229600" cy="265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19400" y="4038601"/>
            <a:ext cx="6781800" cy="1277273"/>
          </a:xfrm>
          <a:prstGeom prst="rect">
            <a:avLst/>
          </a:prstGeom>
        </p:spPr>
        <p:txBody>
          <a:bodyPr wrap="square">
            <a:spAutoFit/>
          </a:bodyPr>
          <a:lstStyle/>
          <a:p>
            <a:pPr>
              <a:spcAft>
                <a:spcPts val="600"/>
              </a:spcAft>
            </a:pPr>
            <a:r>
              <a:rPr lang="en-US" sz="2400" b="1" dirty="0">
                <a:solidFill>
                  <a:schemeClr val="tx2"/>
                </a:solidFill>
              </a:rPr>
              <a:t>Base layer- </a:t>
            </a:r>
            <a:r>
              <a:rPr lang="en-US" sz="2400" dirty="0">
                <a:solidFill>
                  <a:schemeClr val="tx2"/>
                </a:solidFill>
              </a:rPr>
              <a:t>Provides strength and is free draining</a:t>
            </a:r>
            <a:endParaRPr lang="en-US" sz="2400" b="1" dirty="0">
              <a:solidFill>
                <a:schemeClr val="tx2"/>
              </a:solidFill>
            </a:endParaRPr>
          </a:p>
          <a:p>
            <a:r>
              <a:rPr lang="en-US" sz="2400" b="1" dirty="0">
                <a:solidFill>
                  <a:schemeClr val="tx2"/>
                </a:solidFill>
              </a:rPr>
              <a:t>Surface layer- </a:t>
            </a:r>
            <a:r>
              <a:rPr lang="en-US" sz="2400" dirty="0">
                <a:solidFill>
                  <a:schemeClr val="tx2"/>
                </a:solidFill>
              </a:rPr>
              <a:t>Strong and dense, sheds rainfall and prevents it from infiltrating into the bed</a:t>
            </a:r>
          </a:p>
        </p:txBody>
      </p:sp>
    </p:spTree>
    <p:extLst>
      <p:ext uri="{BB962C8B-B14F-4D97-AF65-F5344CB8AC3E}">
        <p14:creationId xmlns:p14="http://schemas.microsoft.com/office/powerpoint/2010/main" val="94668288"/>
      </p:ext>
    </p:extLst>
  </p:cSld>
  <p:clrMapOvr>
    <a:masterClrMapping/>
  </p:clrMapOvr>
  <mc:AlternateContent xmlns:mc="http://schemas.openxmlformats.org/markup-compatibility/2006" xmlns:p14="http://schemas.microsoft.com/office/powerpoint/2010/main">
    <mc:Choice Requires="p14">
      <p:transition spd="slow" p14:dur="2000" advTm="23877"/>
    </mc:Choice>
    <mc:Fallback xmlns="">
      <p:transition spd="slow" advTm="2387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a:t>Material - Gravel Driveway</a:t>
            </a:r>
          </a:p>
        </p:txBody>
      </p:sp>
      <p:sp>
        <p:nvSpPr>
          <p:cNvPr id="3" name="Content Placeholder 2"/>
          <p:cNvSpPr>
            <a:spLocks noGrp="1"/>
          </p:cNvSpPr>
          <p:nvPr>
            <p:ph idx="1"/>
          </p:nvPr>
        </p:nvSpPr>
        <p:spPr>
          <a:xfrm>
            <a:off x="1981200" y="1295400"/>
            <a:ext cx="8229600" cy="3276600"/>
          </a:xfrm>
        </p:spPr>
        <p:txBody>
          <a:bodyPr>
            <a:normAutofit/>
          </a:bodyPr>
          <a:lstStyle/>
          <a:p>
            <a:r>
              <a:rPr lang="en-US" sz="2400" dirty="0">
                <a:latin typeface="+mn-lt"/>
              </a:rPr>
              <a:t>Well-graded material has a range of different size gravel and sand so that the particles “lock” together. </a:t>
            </a:r>
          </a:p>
          <a:p>
            <a:pPr lvl="1"/>
            <a:r>
              <a:rPr lang="en-US" dirty="0">
                <a:latin typeface="+mn-lt"/>
              </a:rPr>
              <a:t>If similar is size they move around and can cause rutting</a:t>
            </a:r>
          </a:p>
          <a:p>
            <a:r>
              <a:rPr lang="en-US" sz="2400" dirty="0">
                <a:latin typeface="+mn-lt"/>
              </a:rPr>
              <a:t>Crushed gravel (has edges and packs well) vs bank run (rounded) materials </a:t>
            </a:r>
          </a:p>
          <a:p>
            <a:r>
              <a:rPr lang="en-US" sz="2400" dirty="0">
                <a:latin typeface="+mn-lt"/>
              </a:rPr>
              <a:t>Ask for information on the percent fines and the sizes of materials.</a:t>
            </a:r>
          </a:p>
        </p:txBody>
      </p:sp>
      <p:pic>
        <p:nvPicPr>
          <p:cNvPr id="1026" name="Picture 2" descr="ROB_Gravel_lg"/>
          <p:cNvPicPr>
            <a:picLocks noChangeAspect="1" noChangeArrowheads="1"/>
          </p:cNvPicPr>
          <p:nvPr/>
        </p:nvPicPr>
        <p:blipFill rotWithShape="1">
          <a:blip r:embed="rId3">
            <a:extLst>
              <a:ext uri="{28A0092B-C50C-407E-A947-70E740481C1C}">
                <a14:useLocalDpi xmlns:a14="http://schemas.microsoft.com/office/drawing/2010/main" val="0"/>
              </a:ext>
            </a:extLst>
          </a:blip>
          <a:srcRect l="6000" t="18299" r="9646" b="4994"/>
          <a:stretch/>
        </p:blipFill>
        <p:spPr bwMode="auto">
          <a:xfrm>
            <a:off x="2311173" y="4355633"/>
            <a:ext cx="3213847" cy="21918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_4_Crushed_I4"/>
          <p:cNvPicPr>
            <a:picLocks noChangeAspect="1" noChangeArrowheads="1"/>
          </p:cNvPicPr>
          <p:nvPr/>
        </p:nvPicPr>
        <p:blipFill rotWithShape="1">
          <a:blip r:embed="rId4">
            <a:extLst>
              <a:ext uri="{28A0092B-C50C-407E-A947-70E740481C1C}">
                <a14:useLocalDpi xmlns:a14="http://schemas.microsoft.com/office/drawing/2010/main" val="0"/>
              </a:ext>
            </a:extLst>
          </a:blip>
          <a:srcRect l="7883" t="9828" r="7058" b="8289"/>
          <a:stretch/>
        </p:blipFill>
        <p:spPr bwMode="auto">
          <a:xfrm>
            <a:off x="5930903" y="4355633"/>
            <a:ext cx="3060697" cy="2209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8769499" y="4959499"/>
            <a:ext cx="3427670" cy="369332"/>
          </a:xfrm>
          <a:prstGeom prst="rect">
            <a:avLst/>
          </a:prstGeom>
          <a:noFill/>
        </p:spPr>
        <p:txBody>
          <a:bodyPr wrap="none" rtlCol="0">
            <a:spAutoFit/>
          </a:bodyPr>
          <a:lstStyle/>
          <a:p>
            <a:r>
              <a:rPr lang="en-US" dirty="0"/>
              <a:t>www.redwingsandandgravel.com</a:t>
            </a:r>
          </a:p>
        </p:txBody>
      </p:sp>
      <p:pic>
        <p:nvPicPr>
          <p:cNvPr id="1033" name="Picture 9" descr="C:\Users\aholland\AppData\Local\Microsoft\Windows\Temporary Internet Files\Content.IE5\QQ2YBKT2\Check-green.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6883" y="45720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holland\AppData\Local\Microsoft\Windows\Temporary Internet Files\Content.IE5\0EHF8ALP\X-marks-the-spot[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4721" y="4664395"/>
            <a:ext cx="780026" cy="95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235632"/>
      </p:ext>
    </p:extLst>
  </p:cSld>
  <p:clrMapOvr>
    <a:masterClrMapping/>
  </p:clrMapOvr>
  <mc:AlternateContent xmlns:mc="http://schemas.openxmlformats.org/markup-compatibility/2006" xmlns:p14="http://schemas.microsoft.com/office/powerpoint/2010/main">
    <mc:Choice Requires="p14">
      <p:transition spd="slow" p14:dur="2000" advTm="18245"/>
    </mc:Choice>
    <mc:Fallback xmlns="">
      <p:transition spd="slow" advTm="1824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Driveway Maintenance</a:t>
            </a:r>
          </a:p>
        </p:txBody>
      </p:sp>
      <p:sp>
        <p:nvSpPr>
          <p:cNvPr id="3" name="Content Placeholder 2"/>
          <p:cNvSpPr>
            <a:spLocks noGrp="1"/>
          </p:cNvSpPr>
          <p:nvPr>
            <p:ph idx="1"/>
          </p:nvPr>
        </p:nvSpPr>
        <p:spPr>
          <a:xfrm>
            <a:off x="1981200" y="1600200"/>
            <a:ext cx="8229600" cy="4953000"/>
          </a:xfrm>
        </p:spPr>
        <p:txBody>
          <a:bodyPr>
            <a:normAutofit/>
          </a:bodyPr>
          <a:lstStyle/>
          <a:p>
            <a:r>
              <a:rPr lang="en-US" sz="2400" dirty="0">
                <a:latin typeface="+mn-lt"/>
              </a:rPr>
              <a:t>Maintain drainage:</a:t>
            </a:r>
          </a:p>
          <a:p>
            <a:pPr lvl="1"/>
            <a:r>
              <a:rPr lang="en-US" dirty="0">
                <a:latin typeface="+mn-lt"/>
              </a:rPr>
              <a:t>Keep water off of the road surface  </a:t>
            </a:r>
          </a:p>
          <a:p>
            <a:pPr lvl="2"/>
            <a:r>
              <a:rPr lang="en-US" sz="2400" dirty="0">
                <a:latin typeface="+mn-lt"/>
              </a:rPr>
              <a:t>Grading to retain shape (crown or angle); Ideally, the grade should be at 2%-5%.</a:t>
            </a:r>
          </a:p>
          <a:p>
            <a:pPr lvl="2"/>
            <a:r>
              <a:rPr lang="en-US" sz="2400" dirty="0">
                <a:latin typeface="+mn-lt"/>
              </a:rPr>
              <a:t>Sheet flow water to vegetation or a formal practice </a:t>
            </a:r>
          </a:p>
          <a:p>
            <a:pPr lvl="2"/>
            <a:r>
              <a:rPr lang="en-US" sz="2400" dirty="0">
                <a:latin typeface="+mn-lt"/>
              </a:rPr>
              <a:t>Remove ridges that form along outer edge from driving or winter plowing</a:t>
            </a:r>
          </a:p>
          <a:p>
            <a:pPr lvl="1"/>
            <a:r>
              <a:rPr lang="en-US" dirty="0">
                <a:latin typeface="+mn-lt"/>
              </a:rPr>
              <a:t>Prevent groundwater from infiltrating road base</a:t>
            </a:r>
          </a:p>
          <a:p>
            <a:pPr lvl="1"/>
            <a:r>
              <a:rPr lang="en-US" dirty="0">
                <a:latin typeface="+mn-lt"/>
              </a:rPr>
              <a:t>Monitor &amp; clean out formal practices as needed</a:t>
            </a:r>
          </a:p>
          <a:p>
            <a:pPr lvl="2"/>
            <a:r>
              <a:rPr lang="en-US" sz="2400" dirty="0">
                <a:latin typeface="+mn-lt"/>
              </a:rPr>
              <a:t>Remove sediment and debris</a:t>
            </a:r>
          </a:p>
          <a:p>
            <a:pPr lvl="2"/>
            <a:r>
              <a:rPr lang="en-US" sz="2400" dirty="0">
                <a:latin typeface="+mn-lt"/>
              </a:rPr>
              <a:t>Repair erosion spots</a:t>
            </a:r>
          </a:p>
          <a:p>
            <a:endParaRPr lang="en-US" dirty="0"/>
          </a:p>
          <a:p>
            <a:pPr lvl="1"/>
            <a:endParaRPr lang="en-US" dirty="0"/>
          </a:p>
          <a:p>
            <a:pPr lvl="1"/>
            <a:endParaRPr lang="en-US" dirty="0"/>
          </a:p>
        </p:txBody>
      </p:sp>
    </p:spTree>
    <p:extLst>
      <p:ext uri="{BB962C8B-B14F-4D97-AF65-F5344CB8AC3E}">
        <p14:creationId xmlns:p14="http://schemas.microsoft.com/office/powerpoint/2010/main" val="1910232316"/>
      </p:ext>
    </p:extLst>
  </p:cSld>
  <p:clrMapOvr>
    <a:masterClrMapping/>
  </p:clrMapOvr>
  <mc:AlternateContent xmlns:mc="http://schemas.openxmlformats.org/markup-compatibility/2006" xmlns:p14="http://schemas.microsoft.com/office/powerpoint/2010/main">
    <mc:Choice Requires="p14">
      <p:transition spd="slow" p14:dur="2000" advTm="44976"/>
    </mc:Choice>
    <mc:Fallback xmlns="">
      <p:transition spd="slow" advTm="449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a:bodyPr>
          <a:lstStyle/>
          <a:p>
            <a:r>
              <a:rPr lang="en-US" dirty="0"/>
              <a:t>Why are we here?</a:t>
            </a:r>
          </a:p>
        </p:txBody>
      </p:sp>
      <p:sp>
        <p:nvSpPr>
          <p:cNvPr id="3" name="Content Placeholder 2"/>
          <p:cNvSpPr>
            <a:spLocks noGrp="1"/>
          </p:cNvSpPr>
          <p:nvPr>
            <p:ph idx="1"/>
          </p:nvPr>
        </p:nvSpPr>
        <p:spPr>
          <a:xfrm>
            <a:off x="1981200" y="1447800"/>
            <a:ext cx="8229600" cy="5105400"/>
          </a:xfrm>
        </p:spPr>
        <p:txBody>
          <a:bodyPr>
            <a:normAutofit/>
          </a:bodyPr>
          <a:lstStyle/>
          <a:p>
            <a:pPr marL="0" indent="0" algn="ctr">
              <a:lnSpc>
                <a:spcPct val="120000"/>
              </a:lnSpc>
              <a:spcBef>
                <a:spcPts val="0"/>
              </a:spcBef>
              <a:buNone/>
            </a:pPr>
            <a:r>
              <a:rPr lang="en-US" sz="2400" i="1" dirty="0">
                <a:latin typeface="+mn-lt"/>
              </a:rPr>
              <a:t>Share a set of tools to help you better understand the connection to stormwater on your property </a:t>
            </a:r>
          </a:p>
          <a:p>
            <a:pPr marL="0" indent="0" algn="ctr">
              <a:lnSpc>
                <a:spcPct val="120000"/>
              </a:lnSpc>
              <a:spcBef>
                <a:spcPts val="0"/>
              </a:spcBef>
              <a:buNone/>
            </a:pPr>
            <a:r>
              <a:rPr lang="en-US" sz="2400" i="1" dirty="0">
                <a:latin typeface="+mn-lt"/>
              </a:rPr>
              <a:t>and take action</a:t>
            </a:r>
          </a:p>
          <a:p>
            <a:pPr marL="0" indent="0" algn="ctr">
              <a:buNone/>
            </a:pPr>
            <a:endParaRPr lang="en-US" sz="2400" i="1" dirty="0">
              <a:latin typeface="+mn-lt"/>
            </a:endParaRPr>
          </a:p>
          <a:p>
            <a:r>
              <a:rPr lang="en-US" sz="2400" dirty="0">
                <a:latin typeface="+mn-lt"/>
              </a:rPr>
              <a:t>Build base knowledge on drainage and driveways </a:t>
            </a:r>
          </a:p>
          <a:p>
            <a:r>
              <a:rPr lang="en-US" sz="2400" dirty="0">
                <a:latin typeface="+mn-lt"/>
              </a:rPr>
              <a:t>Learn simple, low-cost stormwater solutions</a:t>
            </a:r>
          </a:p>
          <a:p>
            <a:r>
              <a:rPr lang="en-US" sz="2400" dirty="0">
                <a:latin typeface="+mn-lt"/>
              </a:rPr>
              <a:t>See examples of practices in action</a:t>
            </a:r>
          </a:p>
          <a:p>
            <a:r>
              <a:rPr lang="en-US" sz="2400" dirty="0">
                <a:latin typeface="+mn-lt"/>
              </a:rPr>
              <a:t>Review resource packet</a:t>
            </a:r>
          </a:p>
          <a:p>
            <a:endParaRPr lang="en-US" dirty="0"/>
          </a:p>
        </p:txBody>
      </p:sp>
    </p:spTree>
    <p:extLst>
      <p:ext uri="{BB962C8B-B14F-4D97-AF65-F5344CB8AC3E}">
        <p14:creationId xmlns:p14="http://schemas.microsoft.com/office/powerpoint/2010/main" val="4194366354"/>
      </p:ext>
    </p:extLst>
  </p:cSld>
  <p:clrMapOvr>
    <a:masterClrMapping/>
  </p:clrMapOvr>
  <mc:AlternateContent xmlns:mc="http://schemas.openxmlformats.org/markup-compatibility/2006" xmlns:p14="http://schemas.microsoft.com/office/powerpoint/2010/main">
    <mc:Choice Requires="p14">
      <p:transition spd="slow" p14:dur="2000" advTm="40053"/>
    </mc:Choice>
    <mc:Fallback xmlns="">
      <p:transition spd="slow" advTm="4005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Gravel Driveway Maintenance</a:t>
            </a:r>
          </a:p>
        </p:txBody>
      </p:sp>
      <p:sp>
        <p:nvSpPr>
          <p:cNvPr id="3" name="Content Placeholder 2"/>
          <p:cNvSpPr>
            <a:spLocks noGrp="1"/>
          </p:cNvSpPr>
          <p:nvPr>
            <p:ph idx="1"/>
          </p:nvPr>
        </p:nvSpPr>
        <p:spPr/>
        <p:txBody>
          <a:bodyPr>
            <a:normAutofit lnSpcReduction="10000"/>
          </a:bodyPr>
          <a:lstStyle/>
          <a:p>
            <a:pPr marL="0" indent="0">
              <a:buNone/>
            </a:pPr>
            <a:r>
              <a:rPr lang="en-US" sz="2600" dirty="0">
                <a:latin typeface="+mn-lt"/>
              </a:rPr>
              <a:t>Directly correlated to: </a:t>
            </a:r>
          </a:p>
          <a:p>
            <a:pPr marL="0" indent="0">
              <a:buNone/>
            </a:pPr>
            <a:r>
              <a:rPr lang="en-US" sz="2600" dirty="0">
                <a:latin typeface="+mn-lt"/>
              </a:rPr>
              <a:t>	quality of the installation </a:t>
            </a:r>
          </a:p>
          <a:p>
            <a:pPr marL="0" indent="0">
              <a:buNone/>
            </a:pPr>
            <a:r>
              <a:rPr lang="en-US" sz="2600" dirty="0">
                <a:latin typeface="+mn-lt"/>
              </a:rPr>
              <a:t>	amount of slopes and curves </a:t>
            </a:r>
          </a:p>
          <a:p>
            <a:pPr marL="0" indent="0">
              <a:buNone/>
            </a:pPr>
            <a:r>
              <a:rPr lang="en-US" sz="2600" dirty="0">
                <a:latin typeface="+mn-lt"/>
              </a:rPr>
              <a:t>	amount of moisture and water runoff </a:t>
            </a:r>
          </a:p>
          <a:p>
            <a:r>
              <a:rPr lang="en-US" sz="2600" b="1" dirty="0">
                <a:latin typeface="+mn-lt"/>
              </a:rPr>
              <a:t>Grading </a:t>
            </a:r>
            <a:r>
              <a:rPr lang="en-US" sz="2600" dirty="0">
                <a:latin typeface="+mn-lt"/>
              </a:rPr>
              <a:t>– Annual shaping</a:t>
            </a:r>
          </a:p>
          <a:p>
            <a:r>
              <a:rPr lang="en-US" sz="2600" b="1" dirty="0">
                <a:latin typeface="+mn-lt"/>
              </a:rPr>
              <a:t>Debris Removal</a:t>
            </a:r>
            <a:r>
              <a:rPr lang="en-US" sz="2600" dirty="0">
                <a:latin typeface="+mn-lt"/>
              </a:rPr>
              <a:t> – Remove leaves, sticks, or other debris from the gravel Regularly rake debris out</a:t>
            </a:r>
          </a:p>
          <a:p>
            <a:r>
              <a:rPr lang="en-US" sz="2600" b="1" dirty="0">
                <a:latin typeface="+mn-lt"/>
              </a:rPr>
              <a:t>Filling in Holes/Ruts</a:t>
            </a:r>
            <a:r>
              <a:rPr lang="en-US" sz="2600" dirty="0">
                <a:latin typeface="+mn-lt"/>
              </a:rPr>
              <a:t> –Fill in holes with new gravel </a:t>
            </a:r>
          </a:p>
          <a:p>
            <a:r>
              <a:rPr lang="en-US" sz="2600" b="1" dirty="0">
                <a:latin typeface="+mn-lt"/>
              </a:rPr>
              <a:t>Adding Fresh Gravel</a:t>
            </a:r>
            <a:r>
              <a:rPr lang="en-US" sz="2600" dirty="0">
                <a:latin typeface="+mn-lt"/>
              </a:rPr>
              <a:t> – Apply a fresh layer of gravel to the surface at least every 1-3 years</a:t>
            </a:r>
          </a:p>
          <a:p>
            <a:pPr lvl="1"/>
            <a:endParaRPr lang="en-US" dirty="0"/>
          </a:p>
        </p:txBody>
      </p:sp>
    </p:spTree>
    <p:extLst>
      <p:ext uri="{BB962C8B-B14F-4D97-AF65-F5344CB8AC3E}">
        <p14:creationId xmlns:p14="http://schemas.microsoft.com/office/powerpoint/2010/main" val="2058806561"/>
      </p:ext>
    </p:extLst>
  </p:cSld>
  <p:clrMapOvr>
    <a:masterClrMapping/>
  </p:clrMapOvr>
  <mc:AlternateContent xmlns:mc="http://schemas.openxmlformats.org/markup-compatibility/2006" xmlns:p14="http://schemas.microsoft.com/office/powerpoint/2010/main">
    <mc:Choice Requires="p14">
      <p:transition spd="slow" p14:dur="2000" advTm="6318"/>
    </mc:Choice>
    <mc:Fallback xmlns="">
      <p:transition spd="slow" advTm="631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Ditch/Culvert Maintenance</a:t>
            </a:r>
          </a:p>
        </p:txBody>
      </p:sp>
      <p:sp>
        <p:nvSpPr>
          <p:cNvPr id="3" name="Content Placeholder 2"/>
          <p:cNvSpPr>
            <a:spLocks noGrp="1"/>
          </p:cNvSpPr>
          <p:nvPr>
            <p:ph idx="1"/>
          </p:nvPr>
        </p:nvSpPr>
        <p:spPr/>
        <p:txBody>
          <a:bodyPr>
            <a:normAutofit/>
          </a:bodyPr>
          <a:lstStyle/>
          <a:p>
            <a:pPr marL="0" indent="0">
              <a:buNone/>
            </a:pPr>
            <a:r>
              <a:rPr lang="en-US" sz="2400" b="1" dirty="0">
                <a:latin typeface="+mn-lt"/>
              </a:rPr>
              <a:t>Seasonally</a:t>
            </a:r>
          </a:p>
          <a:p>
            <a:r>
              <a:rPr lang="en-US" sz="2400" dirty="0">
                <a:latin typeface="+mn-lt"/>
              </a:rPr>
              <a:t>Remove accumulated sediment, leaves, and debris </a:t>
            </a:r>
          </a:p>
          <a:p>
            <a:pPr lvl="1"/>
            <a:r>
              <a:rPr lang="en-US" dirty="0">
                <a:latin typeface="+mn-lt"/>
              </a:rPr>
              <a:t>at the inlet, at the outlet, and within the culvert</a:t>
            </a:r>
          </a:p>
          <a:p>
            <a:pPr marL="457200" lvl="1" indent="0">
              <a:buNone/>
            </a:pPr>
            <a:r>
              <a:rPr lang="en-US" i="1" dirty="0">
                <a:latin typeface="+mn-lt"/>
              </a:rPr>
              <a:t>Does your Municipality maintain? Check policy with Highway/Public Works Dept.</a:t>
            </a:r>
          </a:p>
          <a:p>
            <a:r>
              <a:rPr lang="en-US" sz="2400" i="1" dirty="0">
                <a:latin typeface="+mn-lt"/>
              </a:rPr>
              <a:t>Repair/stabilize any erosion damage</a:t>
            </a:r>
          </a:p>
          <a:p>
            <a:r>
              <a:rPr lang="en-US" sz="2400" i="1" dirty="0">
                <a:latin typeface="+mn-lt"/>
              </a:rPr>
              <a:t>Mow grass (ditches)</a:t>
            </a:r>
          </a:p>
          <a:p>
            <a:pPr lvl="1"/>
            <a:endParaRPr lang="en-US" i="1" dirty="0"/>
          </a:p>
        </p:txBody>
      </p:sp>
    </p:spTree>
    <p:extLst>
      <p:ext uri="{BB962C8B-B14F-4D97-AF65-F5344CB8AC3E}">
        <p14:creationId xmlns:p14="http://schemas.microsoft.com/office/powerpoint/2010/main" val="820473058"/>
      </p:ext>
    </p:extLst>
  </p:cSld>
  <p:clrMapOvr>
    <a:masterClrMapping/>
  </p:clrMapOvr>
  <mc:AlternateContent xmlns:mc="http://schemas.openxmlformats.org/markup-compatibility/2006" xmlns:p14="http://schemas.microsoft.com/office/powerpoint/2010/main">
    <mc:Choice Requires="p14">
      <p:transition spd="slow" p14:dur="2000" advTm="2005"/>
    </mc:Choice>
    <mc:Fallback xmlns="">
      <p:transition spd="slow" advTm="200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6351-B7E9-4E4C-923E-549550371532}"/>
              </a:ext>
            </a:extLst>
          </p:cNvPr>
          <p:cNvSpPr>
            <a:spLocks noGrp="1"/>
          </p:cNvSpPr>
          <p:nvPr>
            <p:ph type="title"/>
          </p:nvPr>
        </p:nvSpPr>
        <p:spPr/>
        <p:txBody>
          <a:bodyPr/>
          <a:lstStyle/>
          <a:p>
            <a:r>
              <a:rPr lang="en-US" dirty="0"/>
              <a:t>Key to this Presentation</a:t>
            </a:r>
          </a:p>
        </p:txBody>
      </p:sp>
      <p:pic>
        <p:nvPicPr>
          <p:cNvPr id="4" name="Picture 3">
            <a:extLst>
              <a:ext uri="{FF2B5EF4-FFF2-40B4-BE49-F238E27FC236}">
                <a16:creationId xmlns:a16="http://schemas.microsoft.com/office/drawing/2014/main" id="{A297EB05-C9F2-482D-BE22-47E117BDBF32}"/>
              </a:ext>
            </a:extLst>
          </p:cNvPr>
          <p:cNvPicPr>
            <a:picLocks noChangeAspect="1"/>
          </p:cNvPicPr>
          <p:nvPr/>
        </p:nvPicPr>
        <p:blipFill rotWithShape="1">
          <a:blip r:embed="rId2"/>
          <a:srcRect l="1503" t="37830" r="29249" b="34662"/>
          <a:stretch/>
        </p:blipFill>
        <p:spPr>
          <a:xfrm>
            <a:off x="5310177" y="1979342"/>
            <a:ext cx="6242172" cy="2781837"/>
          </a:xfrm>
          <a:prstGeom prst="rect">
            <a:avLst/>
          </a:prstGeom>
        </p:spPr>
      </p:pic>
      <p:pic>
        <p:nvPicPr>
          <p:cNvPr id="5" name="Picture 4">
            <a:extLst>
              <a:ext uri="{FF2B5EF4-FFF2-40B4-BE49-F238E27FC236}">
                <a16:creationId xmlns:a16="http://schemas.microsoft.com/office/drawing/2014/main" id="{A297EB05-C9F2-482D-BE22-47E117BDBF32}"/>
              </a:ext>
            </a:extLst>
          </p:cNvPr>
          <p:cNvPicPr>
            <a:picLocks noChangeAspect="1"/>
          </p:cNvPicPr>
          <p:nvPr/>
        </p:nvPicPr>
        <p:blipFill rotWithShape="1">
          <a:blip r:embed="rId2"/>
          <a:srcRect l="1038" t="12214" r="57451" b="62038"/>
          <a:stretch/>
        </p:blipFill>
        <p:spPr>
          <a:xfrm>
            <a:off x="999608" y="1979342"/>
            <a:ext cx="3997398" cy="2781837"/>
          </a:xfrm>
          <a:prstGeom prst="rect">
            <a:avLst/>
          </a:prstGeom>
        </p:spPr>
      </p:pic>
    </p:spTree>
    <p:extLst>
      <p:ext uri="{BB962C8B-B14F-4D97-AF65-F5344CB8AC3E}">
        <p14:creationId xmlns:p14="http://schemas.microsoft.com/office/powerpoint/2010/main" val="424179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1175278" y="186046"/>
            <a:ext cx="8911687" cy="1280890"/>
          </a:xfrm>
        </p:spPr>
        <p:txBody>
          <a:bodyPr>
            <a:normAutofit/>
          </a:bodyPr>
          <a:lstStyle/>
          <a:p>
            <a:r>
              <a:rPr lang="en-US" sz="4000" dirty="0"/>
              <a:t>Driveway Turnouts</a:t>
            </a:r>
          </a:p>
        </p:txBody>
      </p:sp>
      <p:sp>
        <p:nvSpPr>
          <p:cNvPr id="4" name="Content Placeholder 2">
            <a:extLst>
              <a:ext uri="{FF2B5EF4-FFF2-40B4-BE49-F238E27FC236}">
                <a16:creationId xmlns:a16="http://schemas.microsoft.com/office/drawing/2014/main" id="{1EB08E0D-F065-4D7E-9E00-97A5504FAB2E}"/>
              </a:ext>
            </a:extLst>
          </p:cNvPr>
          <p:cNvSpPr txBox="1">
            <a:spLocks/>
          </p:cNvSpPr>
          <p:nvPr/>
        </p:nvSpPr>
        <p:spPr>
          <a:xfrm>
            <a:off x="1747351" y="1264555"/>
            <a:ext cx="5154894" cy="11887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2"/>
                </a:solidFill>
              </a:rPr>
              <a:t>A driveway turnout is a simple practice where the driveway ditch is directed away from the driveway and into a relatively flat, stable area (vegetated or stone armored). </a:t>
            </a:r>
          </a:p>
        </p:txBody>
      </p:sp>
      <p:pic>
        <p:nvPicPr>
          <p:cNvPr id="7" name="Picture 6">
            <a:extLst>
              <a:ext uri="{FF2B5EF4-FFF2-40B4-BE49-F238E27FC236}">
                <a16:creationId xmlns:a16="http://schemas.microsoft.com/office/drawing/2014/main" id="{09BFBFDF-E6F5-420C-9530-3034F4050384}"/>
              </a:ext>
            </a:extLst>
          </p:cNvPr>
          <p:cNvPicPr>
            <a:picLocks noChangeAspect="1"/>
          </p:cNvPicPr>
          <p:nvPr/>
        </p:nvPicPr>
        <p:blipFill>
          <a:blip r:embed="rId2"/>
          <a:stretch>
            <a:fillRect/>
          </a:stretch>
        </p:blipFill>
        <p:spPr>
          <a:xfrm>
            <a:off x="2387557" y="2545445"/>
            <a:ext cx="7855488" cy="3995855"/>
          </a:xfrm>
          <a:prstGeom prst="rect">
            <a:avLst/>
          </a:prstGeom>
          <a:ln>
            <a:noFill/>
          </a:ln>
          <a:effectLst>
            <a:softEdge rad="112500"/>
          </a:effectLst>
        </p:spPr>
      </p:pic>
      <p:pic>
        <p:nvPicPr>
          <p:cNvPr id="5" name="Picture 4">
            <a:extLst>
              <a:ext uri="{FF2B5EF4-FFF2-40B4-BE49-F238E27FC236}">
                <a16:creationId xmlns:a16="http://schemas.microsoft.com/office/drawing/2014/main" id="{2B771DD4-BFE0-4F65-BFD8-C71270A5677F}"/>
              </a:ext>
            </a:extLst>
          </p:cNvPr>
          <p:cNvPicPr>
            <a:picLocks noChangeAspect="1"/>
          </p:cNvPicPr>
          <p:nvPr/>
        </p:nvPicPr>
        <p:blipFill rotWithShape="1">
          <a:blip r:embed="rId3"/>
          <a:srcRect r="2441"/>
          <a:stretch/>
        </p:blipFill>
        <p:spPr>
          <a:xfrm>
            <a:off x="7718320" y="186046"/>
            <a:ext cx="4270248" cy="1507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0506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416477" y="81337"/>
            <a:ext cx="8911687" cy="1280890"/>
          </a:xfrm>
        </p:spPr>
        <p:txBody>
          <a:bodyPr>
            <a:normAutofit/>
          </a:bodyPr>
          <a:lstStyle/>
          <a:p>
            <a:r>
              <a:rPr lang="en-US" sz="4000" dirty="0"/>
              <a:t>Driveway Turnouts - Installation</a:t>
            </a:r>
          </a:p>
        </p:txBody>
      </p:sp>
      <p:pic>
        <p:nvPicPr>
          <p:cNvPr id="4" name="Picture 3">
            <a:extLst>
              <a:ext uri="{FF2B5EF4-FFF2-40B4-BE49-F238E27FC236}">
                <a16:creationId xmlns:a16="http://schemas.microsoft.com/office/drawing/2014/main" id="{35012A55-FE5D-4CA5-90E4-859622E06062}"/>
              </a:ext>
            </a:extLst>
          </p:cNvPr>
          <p:cNvPicPr>
            <a:picLocks noChangeAspect="1"/>
          </p:cNvPicPr>
          <p:nvPr/>
        </p:nvPicPr>
        <p:blipFill>
          <a:blip r:embed="rId2"/>
          <a:stretch>
            <a:fillRect/>
          </a:stretch>
        </p:blipFill>
        <p:spPr>
          <a:xfrm>
            <a:off x="6096000" y="1810137"/>
            <a:ext cx="6010275" cy="4219575"/>
          </a:xfrm>
          <a:prstGeom prst="rect">
            <a:avLst/>
          </a:prstGeom>
        </p:spPr>
      </p:pic>
      <p:sp>
        <p:nvSpPr>
          <p:cNvPr id="6" name="Rectangle 5">
            <a:extLst>
              <a:ext uri="{FF2B5EF4-FFF2-40B4-BE49-F238E27FC236}">
                <a16:creationId xmlns:a16="http://schemas.microsoft.com/office/drawing/2014/main" id="{BF45E56B-E7BE-4BD4-8CBD-185D4FDC3BD7}"/>
              </a:ext>
            </a:extLst>
          </p:cNvPr>
          <p:cNvSpPr/>
          <p:nvPr/>
        </p:nvSpPr>
        <p:spPr>
          <a:xfrm>
            <a:off x="593454" y="1078200"/>
            <a:ext cx="5363387" cy="5201424"/>
          </a:xfrm>
          <a:prstGeom prst="rect">
            <a:avLst/>
          </a:prstGeom>
          <a:solidFill>
            <a:schemeClr val="bg1">
              <a:alpha val="70000"/>
            </a:schemeClr>
          </a:solidFill>
        </p:spPr>
        <p:txBody>
          <a:bodyPr wrap="square">
            <a:spAutoFit/>
          </a:bodyPr>
          <a:lstStyle/>
          <a:p>
            <a:pPr lvl="0"/>
            <a:r>
              <a:rPr lang="en-US" sz="2000" b="1" dirty="0">
                <a:solidFill>
                  <a:schemeClr val="tx2"/>
                </a:solidFill>
              </a:rPr>
              <a:t>KEY CONCEPTS</a:t>
            </a:r>
          </a:p>
          <a:p>
            <a:pPr marL="182880" indent="-182880">
              <a:buFont typeface="Arial" panose="020B0604020202020204" pitchFamily="34" charset="0"/>
              <a:buChar char="•"/>
            </a:pPr>
            <a:r>
              <a:rPr lang="en-US" sz="2000" dirty="0">
                <a:solidFill>
                  <a:schemeClr val="tx2"/>
                </a:solidFill>
              </a:rPr>
              <a:t>Direct turnout to a flat, stable area – ~every 50’</a:t>
            </a:r>
          </a:p>
          <a:p>
            <a:pPr marL="182880" indent="-182880">
              <a:buFont typeface="Arial" panose="020B0604020202020204" pitchFamily="34" charset="0"/>
              <a:buChar char="•"/>
            </a:pPr>
            <a:r>
              <a:rPr lang="en-US" sz="2000" dirty="0">
                <a:solidFill>
                  <a:schemeClr val="tx2"/>
                </a:solidFill>
              </a:rPr>
              <a:t>High volume runoff turnouts should be stabilized</a:t>
            </a:r>
          </a:p>
          <a:p>
            <a:pPr marL="182880" indent="-182880">
              <a:buFont typeface="Arial" panose="020B0604020202020204" pitchFamily="34" charset="0"/>
              <a:buChar char="•"/>
            </a:pPr>
            <a:r>
              <a:rPr lang="en-US" sz="2000" dirty="0">
                <a:solidFill>
                  <a:schemeClr val="tx2"/>
                </a:solidFill>
              </a:rPr>
              <a:t>Can be used to convey runoff to another practice</a:t>
            </a:r>
          </a:p>
          <a:p>
            <a:pPr marL="182880" indent="-182880">
              <a:buFont typeface="Arial" panose="020B0604020202020204" pitchFamily="34" charset="0"/>
              <a:buChar char="•"/>
            </a:pPr>
            <a:r>
              <a:rPr lang="en-US" sz="2000" dirty="0">
                <a:solidFill>
                  <a:schemeClr val="tx2"/>
                </a:solidFill>
              </a:rPr>
              <a:t>Outlet should not be on a steep slope</a:t>
            </a:r>
          </a:p>
          <a:p>
            <a:pPr lvl="0"/>
            <a:r>
              <a:rPr lang="en-US" sz="2000" dirty="0">
                <a:solidFill>
                  <a:schemeClr val="tx2"/>
                </a:solidFill>
              </a:rPr>
              <a:t> </a:t>
            </a:r>
          </a:p>
          <a:p>
            <a:r>
              <a:rPr lang="en-US" sz="2000" b="1" dirty="0">
                <a:solidFill>
                  <a:schemeClr val="tx2"/>
                </a:solidFill>
              </a:rPr>
              <a:t>BENEFITS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Breaks up long ditch runs that can accumulate high volumes of runoff (and cause erosion)</a:t>
            </a:r>
          </a:p>
          <a:p>
            <a:pPr marL="171450" lvl="0" indent="-171450">
              <a:buFont typeface="Arial" panose="020B0604020202020204" pitchFamily="34" charset="0"/>
              <a:buChar char="•"/>
            </a:pPr>
            <a:endParaRPr lang="en-US" sz="2000" dirty="0">
              <a:solidFill>
                <a:schemeClr val="tx2"/>
              </a:solidFill>
            </a:endParaRPr>
          </a:p>
          <a:p>
            <a:pPr lvl="0"/>
            <a:r>
              <a:rPr lang="en-US" sz="2000" b="1" dirty="0">
                <a:solidFill>
                  <a:schemeClr val="tx2"/>
                </a:solidFill>
              </a:rPr>
              <a:t>INSTALLATION</a:t>
            </a:r>
          </a:p>
          <a:p>
            <a:pPr marL="285750" indent="-285750">
              <a:buFont typeface="Arial" panose="020B0604020202020204" pitchFamily="34" charset="0"/>
              <a:buChar char="•"/>
            </a:pPr>
            <a:r>
              <a:rPr lang="en-US" sz="2000" dirty="0">
                <a:solidFill>
                  <a:schemeClr val="tx2"/>
                </a:solidFill>
              </a:rPr>
              <a:t>Relatively simple – can be done by homeowner with hand tools (or contractor with small machinery)</a:t>
            </a:r>
          </a:p>
          <a:p>
            <a:pPr marL="182880" indent="-182880">
              <a:buFont typeface="Arial" panose="020B0604020202020204" pitchFamily="34" charset="0"/>
              <a:buChar char="•"/>
            </a:pPr>
            <a:endParaRPr lang="en-US" sz="1200" b="1" dirty="0"/>
          </a:p>
        </p:txBody>
      </p:sp>
      <p:pic>
        <p:nvPicPr>
          <p:cNvPr id="5" name="Picture 4">
            <a:extLst>
              <a:ext uri="{FF2B5EF4-FFF2-40B4-BE49-F238E27FC236}">
                <a16:creationId xmlns:a16="http://schemas.microsoft.com/office/drawing/2014/main" id="{8CD409BF-C275-4EA3-9583-FED49193D962}"/>
              </a:ext>
            </a:extLst>
          </p:cNvPr>
          <p:cNvPicPr>
            <a:picLocks noChangeAspect="1"/>
          </p:cNvPicPr>
          <p:nvPr/>
        </p:nvPicPr>
        <p:blipFill rotWithShape="1">
          <a:blip r:embed="rId3"/>
          <a:srcRect r="2441"/>
          <a:stretch/>
        </p:blipFill>
        <p:spPr>
          <a:xfrm>
            <a:off x="8443187" y="110183"/>
            <a:ext cx="3465576" cy="1223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459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69011" y="187946"/>
            <a:ext cx="8052575" cy="1358086"/>
          </a:xfrm>
        </p:spPr>
        <p:txBody>
          <a:bodyPr>
            <a:noAutofit/>
          </a:bodyPr>
          <a:lstStyle/>
          <a:p>
            <a:r>
              <a:rPr lang="en-US" sz="4000" dirty="0"/>
              <a:t>Driveway Turnouts – Flow Diffusion</a:t>
            </a:r>
          </a:p>
        </p:txBody>
      </p:sp>
      <p:sp>
        <p:nvSpPr>
          <p:cNvPr id="6" name="Rectangle 5">
            <a:extLst>
              <a:ext uri="{FF2B5EF4-FFF2-40B4-BE49-F238E27FC236}">
                <a16:creationId xmlns:a16="http://schemas.microsoft.com/office/drawing/2014/main" id="{BF45E56B-E7BE-4BD4-8CBD-185D4FDC3BD7}"/>
              </a:ext>
            </a:extLst>
          </p:cNvPr>
          <p:cNvSpPr/>
          <p:nvPr/>
        </p:nvSpPr>
        <p:spPr>
          <a:xfrm>
            <a:off x="569011" y="1692349"/>
            <a:ext cx="5363387" cy="3600986"/>
          </a:xfrm>
          <a:prstGeom prst="rect">
            <a:avLst/>
          </a:prstGeom>
          <a:solidFill>
            <a:schemeClr val="bg1">
              <a:alpha val="70000"/>
            </a:schemeClr>
          </a:solidFill>
        </p:spPr>
        <p:txBody>
          <a:bodyPr wrap="square">
            <a:spAutoFit/>
          </a:bodyPr>
          <a:lstStyle/>
          <a:p>
            <a:r>
              <a:rPr lang="en-US" sz="2000" b="1" dirty="0">
                <a:solidFill>
                  <a:schemeClr val="tx2"/>
                </a:solidFill>
              </a:rPr>
              <a:t>KEY CONCEPT</a:t>
            </a:r>
          </a:p>
          <a:p>
            <a:pPr marL="285750" indent="-285750">
              <a:buFont typeface="Arial" panose="020B0604020202020204" pitchFamily="34" charset="0"/>
              <a:buChar char="•"/>
            </a:pPr>
            <a:r>
              <a:rPr lang="en-US" sz="2000" dirty="0">
                <a:solidFill>
                  <a:schemeClr val="tx2"/>
                </a:solidFill>
              </a:rPr>
              <a:t>Splash area to reduce the force of the water</a:t>
            </a:r>
            <a:endParaRPr lang="en-US" sz="2000" b="1" dirty="0">
              <a:solidFill>
                <a:schemeClr val="tx2"/>
              </a:solidFill>
            </a:endParaRPr>
          </a:p>
          <a:p>
            <a:pPr marL="285750" indent="-285750">
              <a:buFont typeface="Arial" panose="020B0604020202020204" pitchFamily="34" charset="0"/>
              <a:buChar char="•"/>
            </a:pPr>
            <a:r>
              <a:rPr lang="en-US" sz="2000" dirty="0">
                <a:solidFill>
                  <a:schemeClr val="tx2"/>
                </a:solidFill>
              </a:rPr>
              <a:t>Installation at the outlet of a Turnout can eliminate erosion</a:t>
            </a:r>
          </a:p>
          <a:p>
            <a:endParaRPr lang="en-US" sz="2000" b="1" dirty="0">
              <a:solidFill>
                <a:schemeClr val="tx2"/>
              </a:solidFill>
            </a:endParaRPr>
          </a:p>
          <a:p>
            <a:pPr marL="182880" indent="-182880">
              <a:buFont typeface="Arial" panose="020B0604020202020204" pitchFamily="34" charset="0"/>
              <a:buChar char="•"/>
            </a:pPr>
            <a:endParaRPr lang="en-US" sz="2000" b="1" dirty="0">
              <a:solidFill>
                <a:schemeClr val="tx2"/>
              </a:solidFill>
            </a:endParaRPr>
          </a:p>
          <a:p>
            <a:pPr lvl="0"/>
            <a:r>
              <a:rPr lang="en-US" sz="2000" b="1" dirty="0">
                <a:solidFill>
                  <a:schemeClr val="tx2"/>
                </a:solidFill>
              </a:rPr>
              <a:t>INSTALLATION</a:t>
            </a:r>
          </a:p>
          <a:p>
            <a:pPr marL="285750" indent="-285750">
              <a:buFont typeface="Arial" panose="020B0604020202020204" pitchFamily="34" charset="0"/>
              <a:buChar char="•"/>
            </a:pPr>
            <a:r>
              <a:rPr lang="en-US" sz="2000" dirty="0">
                <a:solidFill>
                  <a:schemeClr val="tx2"/>
                </a:solidFill>
              </a:rPr>
              <a:t>Relatively simple – can be done by homeowner with hand tools (or contractor with small machinery)</a:t>
            </a:r>
          </a:p>
          <a:p>
            <a:endParaRPr lang="en-US" sz="1600" b="1" dirty="0">
              <a:solidFill>
                <a:srgbClr val="FF0000"/>
              </a:solidFill>
            </a:endParaRPr>
          </a:p>
          <a:p>
            <a:pPr marL="182880" indent="-182880">
              <a:buFont typeface="Arial" panose="020B0604020202020204" pitchFamily="34" charset="0"/>
              <a:buChar char="•"/>
            </a:pPr>
            <a:endParaRPr lang="en-US" sz="1200" b="1" dirty="0"/>
          </a:p>
        </p:txBody>
      </p:sp>
      <p:pic>
        <p:nvPicPr>
          <p:cNvPr id="5" name="Picture 4">
            <a:extLst>
              <a:ext uri="{FF2B5EF4-FFF2-40B4-BE49-F238E27FC236}">
                <a16:creationId xmlns:a16="http://schemas.microsoft.com/office/drawing/2014/main" id="{C21E36A7-513B-4973-ADAC-1D657F13D28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876"/>
          <a:stretch/>
        </p:blipFill>
        <p:spPr>
          <a:xfrm>
            <a:off x="5243209" y="1905000"/>
            <a:ext cx="6677805" cy="4729754"/>
          </a:xfrm>
          <a:prstGeom prst="rect">
            <a:avLst/>
          </a:prstGeom>
        </p:spPr>
      </p:pic>
      <p:pic>
        <p:nvPicPr>
          <p:cNvPr id="7" name="Picture 6">
            <a:extLst>
              <a:ext uri="{FF2B5EF4-FFF2-40B4-BE49-F238E27FC236}">
                <a16:creationId xmlns:a16="http://schemas.microsoft.com/office/drawing/2014/main" id="{B0D3502A-1460-426D-BE94-745C3CCD3EBA}"/>
              </a:ext>
            </a:extLst>
          </p:cNvPr>
          <p:cNvPicPr>
            <a:picLocks noChangeAspect="1"/>
          </p:cNvPicPr>
          <p:nvPr/>
        </p:nvPicPr>
        <p:blipFill rotWithShape="1">
          <a:blip r:embed="rId3"/>
          <a:srcRect r="2441"/>
          <a:stretch/>
        </p:blipFill>
        <p:spPr>
          <a:xfrm>
            <a:off x="8443187" y="110183"/>
            <a:ext cx="3465576" cy="1223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2880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53049" y="0"/>
            <a:ext cx="8911687" cy="1280890"/>
          </a:xfrm>
        </p:spPr>
        <p:txBody>
          <a:bodyPr>
            <a:normAutofit/>
          </a:bodyPr>
          <a:lstStyle/>
          <a:p>
            <a:r>
              <a:rPr lang="en-US" sz="4000" dirty="0"/>
              <a:t>Driveway Turnouts – Filter Berm</a:t>
            </a:r>
          </a:p>
        </p:txBody>
      </p:sp>
      <p:sp>
        <p:nvSpPr>
          <p:cNvPr id="6" name="Rectangle 5">
            <a:extLst>
              <a:ext uri="{FF2B5EF4-FFF2-40B4-BE49-F238E27FC236}">
                <a16:creationId xmlns:a16="http://schemas.microsoft.com/office/drawing/2014/main" id="{BF45E56B-E7BE-4BD4-8CBD-185D4FDC3BD7}"/>
              </a:ext>
            </a:extLst>
          </p:cNvPr>
          <p:cNvSpPr/>
          <p:nvPr/>
        </p:nvSpPr>
        <p:spPr>
          <a:xfrm>
            <a:off x="635773" y="1001986"/>
            <a:ext cx="5363387" cy="2985433"/>
          </a:xfrm>
          <a:prstGeom prst="rect">
            <a:avLst/>
          </a:prstGeom>
          <a:solidFill>
            <a:schemeClr val="bg1">
              <a:alpha val="70000"/>
            </a:schemeClr>
          </a:solidFill>
        </p:spPr>
        <p:txBody>
          <a:bodyPr wrap="square">
            <a:spAutoFit/>
          </a:bodyPr>
          <a:lstStyle/>
          <a:p>
            <a:r>
              <a:rPr lang="en-US" sz="2000" b="1" dirty="0">
                <a:solidFill>
                  <a:schemeClr val="tx2"/>
                </a:solidFill>
              </a:rPr>
              <a:t>KEY CONCEPT</a:t>
            </a:r>
            <a:endParaRPr lang="en-US" sz="2000" dirty="0">
              <a:solidFill>
                <a:schemeClr val="tx2"/>
              </a:solidFill>
            </a:endParaRPr>
          </a:p>
          <a:p>
            <a:pPr marL="285750" indent="-285750">
              <a:buFont typeface="Arial" panose="020B0604020202020204" pitchFamily="34" charset="0"/>
              <a:buChar char="•"/>
            </a:pPr>
            <a:r>
              <a:rPr lang="en-US" sz="2000" dirty="0">
                <a:solidFill>
                  <a:schemeClr val="tx2"/>
                </a:solidFill>
              </a:rPr>
              <a:t>Captures runoff from a turnout and holds it, allowing it to infiltration into native soil.</a:t>
            </a:r>
          </a:p>
          <a:p>
            <a:pPr lvl="0"/>
            <a:endParaRPr lang="en-US" sz="2000" b="1" dirty="0">
              <a:solidFill>
                <a:schemeClr val="tx2"/>
              </a:solidFill>
            </a:endParaRPr>
          </a:p>
          <a:p>
            <a:pPr lvl="0"/>
            <a:r>
              <a:rPr lang="en-US" sz="2000" b="1" dirty="0">
                <a:solidFill>
                  <a:schemeClr val="tx2"/>
                </a:solidFill>
              </a:rPr>
              <a:t>INSTALLATION</a:t>
            </a:r>
          </a:p>
          <a:p>
            <a:pPr marL="285750" indent="-285750">
              <a:buFont typeface="Arial" panose="020B0604020202020204" pitchFamily="34" charset="0"/>
              <a:buChar char="•"/>
            </a:pPr>
            <a:r>
              <a:rPr lang="en-US" sz="2000" dirty="0">
                <a:solidFill>
                  <a:schemeClr val="tx2"/>
                </a:solidFill>
              </a:rPr>
              <a:t>Relatively simple – can be done by homeowner with hand tools (or contractor with small machinery)</a:t>
            </a:r>
          </a:p>
          <a:p>
            <a:pPr marL="285750" indent="-285750">
              <a:buFont typeface="Arial" panose="020B0604020202020204" pitchFamily="34" charset="0"/>
              <a:buChar char="•"/>
            </a:pPr>
            <a:endParaRPr lang="en-US" sz="1600" dirty="0"/>
          </a:p>
          <a:p>
            <a:pPr marL="182880" indent="-182880">
              <a:buFont typeface="Arial" panose="020B0604020202020204" pitchFamily="34" charset="0"/>
              <a:buChar char="•"/>
            </a:pPr>
            <a:endParaRPr lang="en-US" sz="1200" b="1" dirty="0"/>
          </a:p>
        </p:txBody>
      </p:sp>
      <p:pic>
        <p:nvPicPr>
          <p:cNvPr id="7" name="Picture 6">
            <a:extLst>
              <a:ext uri="{FF2B5EF4-FFF2-40B4-BE49-F238E27FC236}">
                <a16:creationId xmlns:a16="http://schemas.microsoft.com/office/drawing/2014/main" id="{BDE4B86D-B639-492D-A501-36F401E3956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0346" y="1905000"/>
            <a:ext cx="6321654" cy="4161201"/>
          </a:xfrm>
          <a:prstGeom prst="rect">
            <a:avLst/>
          </a:prstGeom>
        </p:spPr>
      </p:pic>
      <p:pic>
        <p:nvPicPr>
          <p:cNvPr id="8" name="Picture 7">
            <a:extLst>
              <a:ext uri="{FF2B5EF4-FFF2-40B4-BE49-F238E27FC236}">
                <a16:creationId xmlns:a16="http://schemas.microsoft.com/office/drawing/2014/main" id="{6EDCCD9E-2957-4550-8A4F-C713AFCCDA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339"/>
          <a:stretch/>
        </p:blipFill>
        <p:spPr>
          <a:xfrm>
            <a:off x="1861749" y="3627178"/>
            <a:ext cx="3147144" cy="2821330"/>
          </a:xfrm>
          <a:prstGeom prst="rect">
            <a:avLst/>
          </a:prstGeom>
          <a:ln>
            <a:noFill/>
          </a:ln>
          <a:effectLst>
            <a:softEdge rad="112500"/>
          </a:effectLst>
        </p:spPr>
      </p:pic>
      <p:pic>
        <p:nvPicPr>
          <p:cNvPr id="9" name="Picture 8">
            <a:extLst>
              <a:ext uri="{FF2B5EF4-FFF2-40B4-BE49-F238E27FC236}">
                <a16:creationId xmlns:a16="http://schemas.microsoft.com/office/drawing/2014/main" id="{6EE629FA-B8A3-4658-9C5E-1ECE1D33C074}"/>
              </a:ext>
            </a:extLst>
          </p:cNvPr>
          <p:cNvPicPr>
            <a:picLocks noChangeAspect="1"/>
          </p:cNvPicPr>
          <p:nvPr/>
        </p:nvPicPr>
        <p:blipFill rotWithShape="1">
          <a:blip r:embed="rId4"/>
          <a:srcRect r="2441"/>
          <a:stretch/>
        </p:blipFill>
        <p:spPr>
          <a:xfrm>
            <a:off x="8443187" y="110183"/>
            <a:ext cx="3465576" cy="1223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8335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952768" y="159945"/>
            <a:ext cx="7727128" cy="1280890"/>
          </a:xfrm>
        </p:spPr>
        <p:txBody>
          <a:bodyPr>
            <a:noAutofit/>
          </a:bodyPr>
          <a:lstStyle/>
          <a:p>
            <a:r>
              <a:rPr lang="en-US" sz="4000" dirty="0"/>
              <a:t>Driveway Turnouts - Considerations</a:t>
            </a:r>
          </a:p>
        </p:txBody>
      </p:sp>
      <p:pic>
        <p:nvPicPr>
          <p:cNvPr id="4" name="Picture 3">
            <a:extLst>
              <a:ext uri="{FF2B5EF4-FFF2-40B4-BE49-F238E27FC236}">
                <a16:creationId xmlns:a16="http://schemas.microsoft.com/office/drawing/2014/main" id="{5A50B7DF-87C5-44B5-9389-5A6FF6F39E99}"/>
              </a:ext>
            </a:extLst>
          </p:cNvPr>
          <p:cNvPicPr>
            <a:picLocks noChangeAspect="1"/>
          </p:cNvPicPr>
          <p:nvPr/>
        </p:nvPicPr>
        <p:blipFill>
          <a:blip r:embed="rId2"/>
          <a:stretch>
            <a:fillRect/>
          </a:stretch>
        </p:blipFill>
        <p:spPr>
          <a:xfrm>
            <a:off x="5832088" y="1362878"/>
            <a:ext cx="6228653" cy="4054287"/>
          </a:xfrm>
          <a:prstGeom prst="rect">
            <a:avLst/>
          </a:prstGeom>
        </p:spPr>
      </p:pic>
      <p:sp>
        <p:nvSpPr>
          <p:cNvPr id="5" name="Rectangle 4">
            <a:extLst>
              <a:ext uri="{FF2B5EF4-FFF2-40B4-BE49-F238E27FC236}">
                <a16:creationId xmlns:a16="http://schemas.microsoft.com/office/drawing/2014/main" id="{23471B6B-7D90-4EA3-8851-56FF19CC7D5B}"/>
              </a:ext>
            </a:extLst>
          </p:cNvPr>
          <p:cNvSpPr/>
          <p:nvPr/>
        </p:nvSpPr>
        <p:spPr>
          <a:xfrm>
            <a:off x="952768" y="1565397"/>
            <a:ext cx="4879320" cy="4708981"/>
          </a:xfrm>
          <a:prstGeom prst="rect">
            <a:avLst/>
          </a:prstGeom>
          <a:solidFill>
            <a:schemeClr val="bg1">
              <a:alpha val="70000"/>
            </a:schemeClr>
          </a:solidFill>
        </p:spPr>
        <p:txBody>
          <a:bodyPr wrap="square">
            <a:spAutoFit/>
          </a:bodyPr>
          <a:lstStyle/>
          <a:p>
            <a:r>
              <a:rPr lang="en-US" sz="2000" b="1" dirty="0">
                <a:solidFill>
                  <a:schemeClr val="tx2"/>
                </a:solidFill>
              </a:rPr>
              <a:t>MAINTENANCE</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Periodically inspect turnouts for sediment accumulation and/or erosion</a:t>
            </a:r>
          </a:p>
          <a:p>
            <a:pPr marL="171450" lvl="0" indent="-171450">
              <a:buFont typeface="Arial" panose="020B0604020202020204" pitchFamily="34" charset="0"/>
              <a:buChar char="•"/>
            </a:pPr>
            <a:r>
              <a:rPr lang="en-US" sz="2000" dirty="0">
                <a:solidFill>
                  <a:schemeClr val="tx2"/>
                </a:solidFill>
              </a:rPr>
              <a:t>If erosion is occurring, fill eroded area and consider armoring with stone or installing permanent erosion control fabric</a:t>
            </a:r>
          </a:p>
          <a:p>
            <a:pPr marL="171450" lvl="0" indent="-171450">
              <a:buFont typeface="Arial" panose="020B0604020202020204" pitchFamily="34" charset="0"/>
              <a:buChar char="•"/>
            </a:pPr>
            <a:r>
              <a:rPr lang="en-US" sz="2000" dirty="0">
                <a:solidFill>
                  <a:schemeClr val="tx2"/>
                </a:solidFill>
              </a:rPr>
              <a:t>Ensure that flow dispersion practices are intact</a:t>
            </a:r>
          </a:p>
          <a:p>
            <a:pPr marL="171450" lvl="0" indent="-171450">
              <a:buFont typeface="Arial" panose="020B0604020202020204" pitchFamily="34" charset="0"/>
              <a:buChar char="•"/>
            </a:pPr>
            <a:r>
              <a:rPr lang="en-US" sz="2000" dirty="0">
                <a:solidFill>
                  <a:schemeClr val="tx2"/>
                </a:solidFill>
              </a:rPr>
              <a:t>Periodically clean sediment out of stone by removing stone, screening out the fines, and replacing the stone</a:t>
            </a:r>
          </a:p>
          <a:p>
            <a:endParaRPr lang="en-US" sz="2000" dirty="0">
              <a:solidFill>
                <a:schemeClr val="tx2"/>
              </a:solidFill>
            </a:endParaRPr>
          </a:p>
          <a:p>
            <a:r>
              <a:rPr lang="en-US" sz="2000" b="1" dirty="0">
                <a:solidFill>
                  <a:schemeClr val="tx2"/>
                </a:solidFill>
              </a:rPr>
              <a:t>LIMITATIONS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Requires flat areas adjacent to roads and road ditches</a:t>
            </a:r>
          </a:p>
        </p:txBody>
      </p:sp>
      <p:pic>
        <p:nvPicPr>
          <p:cNvPr id="6" name="Picture 5">
            <a:extLst>
              <a:ext uri="{FF2B5EF4-FFF2-40B4-BE49-F238E27FC236}">
                <a16:creationId xmlns:a16="http://schemas.microsoft.com/office/drawing/2014/main" id="{58C93791-DEA1-433A-8710-1203D45FACB1}"/>
              </a:ext>
            </a:extLst>
          </p:cNvPr>
          <p:cNvPicPr>
            <a:picLocks noChangeAspect="1"/>
          </p:cNvPicPr>
          <p:nvPr/>
        </p:nvPicPr>
        <p:blipFill rotWithShape="1">
          <a:blip r:embed="rId3"/>
          <a:srcRect r="2441"/>
          <a:stretch/>
        </p:blipFill>
        <p:spPr>
          <a:xfrm>
            <a:off x="8443187" y="110183"/>
            <a:ext cx="3465576" cy="1223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4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478161" y="369510"/>
            <a:ext cx="8450587" cy="1280890"/>
          </a:xfrm>
        </p:spPr>
        <p:txBody>
          <a:bodyPr>
            <a:normAutofit/>
          </a:bodyPr>
          <a:lstStyle/>
          <a:p>
            <a:r>
              <a:rPr lang="en-US" sz="4000" dirty="0"/>
              <a:t>Open-top Culverts (Box Trenches)</a:t>
            </a:r>
          </a:p>
        </p:txBody>
      </p:sp>
      <p:sp>
        <p:nvSpPr>
          <p:cNvPr id="4" name="Content Placeholder 2">
            <a:extLst>
              <a:ext uri="{FF2B5EF4-FFF2-40B4-BE49-F238E27FC236}">
                <a16:creationId xmlns:a16="http://schemas.microsoft.com/office/drawing/2014/main" id="{1EB08E0D-F065-4D7E-9E00-97A5504FAB2E}"/>
              </a:ext>
            </a:extLst>
          </p:cNvPr>
          <p:cNvSpPr txBox="1">
            <a:spLocks/>
          </p:cNvSpPr>
          <p:nvPr/>
        </p:nvSpPr>
        <p:spPr>
          <a:xfrm>
            <a:off x="1603522" y="1407364"/>
            <a:ext cx="6199867" cy="10437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2"/>
                </a:solidFill>
              </a:rPr>
              <a:t>Open-top culverts, also called box trenches or trench drains, allow surface runoff into a shallow opening that can be driven over. These opening direct runoff off the driveway surface. </a:t>
            </a:r>
          </a:p>
        </p:txBody>
      </p:sp>
      <p:pic>
        <p:nvPicPr>
          <p:cNvPr id="5" name="Picture 4">
            <a:extLst>
              <a:ext uri="{FF2B5EF4-FFF2-40B4-BE49-F238E27FC236}">
                <a16:creationId xmlns:a16="http://schemas.microsoft.com/office/drawing/2014/main" id="{66DECD4F-AF61-4944-8FEB-EF933A8B74F4}"/>
              </a:ext>
            </a:extLst>
          </p:cNvPr>
          <p:cNvPicPr>
            <a:picLocks noChangeAspect="1"/>
          </p:cNvPicPr>
          <p:nvPr/>
        </p:nvPicPr>
        <p:blipFill>
          <a:blip r:embed="rId2"/>
          <a:stretch>
            <a:fillRect/>
          </a:stretch>
        </p:blipFill>
        <p:spPr>
          <a:xfrm>
            <a:off x="6840558" y="2472962"/>
            <a:ext cx="4765391" cy="4081705"/>
          </a:xfrm>
          <a:prstGeom prst="rect">
            <a:avLst/>
          </a:prstGeom>
        </p:spPr>
      </p:pic>
      <p:pic>
        <p:nvPicPr>
          <p:cNvPr id="3074" name="Picture 2" descr="Image result for driveway trench drain">
            <a:extLst>
              <a:ext uri="{FF2B5EF4-FFF2-40B4-BE49-F238E27FC236}">
                <a16:creationId xmlns:a16="http://schemas.microsoft.com/office/drawing/2014/main" id="{FDFF98F7-7FCE-4B2F-80FE-1F7A8634B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53" y="2815346"/>
            <a:ext cx="6034829" cy="3210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9674079-B580-4CF9-A5DD-D0FD21182734}"/>
              </a:ext>
            </a:extLst>
          </p:cNvPr>
          <p:cNvPicPr>
            <a:picLocks noChangeAspect="1"/>
          </p:cNvPicPr>
          <p:nvPr/>
        </p:nvPicPr>
        <p:blipFill>
          <a:blip r:embed="rId4"/>
          <a:stretch>
            <a:fillRect/>
          </a:stretch>
        </p:blipFill>
        <p:spPr>
          <a:xfrm>
            <a:off x="7803389" y="106408"/>
            <a:ext cx="4270248" cy="1279106"/>
          </a:xfrm>
          <a:prstGeom prst="rect">
            <a:avLst/>
          </a:prstGeom>
        </p:spPr>
      </p:pic>
    </p:spTree>
    <p:extLst>
      <p:ext uri="{BB962C8B-B14F-4D97-AF65-F5344CB8AC3E}">
        <p14:creationId xmlns:p14="http://schemas.microsoft.com/office/powerpoint/2010/main" val="96524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24457" y="187558"/>
            <a:ext cx="8911687" cy="1280890"/>
          </a:xfrm>
        </p:spPr>
        <p:txBody>
          <a:bodyPr>
            <a:normAutofit/>
          </a:bodyPr>
          <a:lstStyle/>
          <a:p>
            <a:r>
              <a:rPr lang="en-US" sz="4000" dirty="0"/>
              <a:t>Open-top Culvert - Installation</a:t>
            </a:r>
          </a:p>
        </p:txBody>
      </p:sp>
      <p:sp>
        <p:nvSpPr>
          <p:cNvPr id="4" name="Rectangle 3">
            <a:extLst>
              <a:ext uri="{FF2B5EF4-FFF2-40B4-BE49-F238E27FC236}">
                <a16:creationId xmlns:a16="http://schemas.microsoft.com/office/drawing/2014/main" id="{2A63B535-7E34-4717-8C61-C172D74B9B1D}"/>
              </a:ext>
            </a:extLst>
          </p:cNvPr>
          <p:cNvSpPr/>
          <p:nvPr/>
        </p:nvSpPr>
        <p:spPr>
          <a:xfrm>
            <a:off x="524457" y="1264555"/>
            <a:ext cx="5363387" cy="4893647"/>
          </a:xfrm>
          <a:prstGeom prst="rect">
            <a:avLst/>
          </a:prstGeom>
          <a:solidFill>
            <a:schemeClr val="bg1">
              <a:alpha val="70000"/>
            </a:schemeClr>
          </a:solidFill>
        </p:spPr>
        <p:txBody>
          <a:bodyPr wrap="square">
            <a:spAutoFit/>
          </a:bodyPr>
          <a:lstStyle/>
          <a:p>
            <a:r>
              <a:rPr lang="en-US" sz="2000" b="1" dirty="0">
                <a:solidFill>
                  <a:schemeClr val="tx2"/>
                </a:solidFill>
              </a:rPr>
              <a:t>KEY CONCEPTS</a:t>
            </a:r>
            <a:r>
              <a:rPr lang="en-US" sz="2000" dirty="0">
                <a:solidFill>
                  <a:schemeClr val="tx2"/>
                </a:solidFill>
              </a:rPr>
              <a:t> </a:t>
            </a:r>
          </a:p>
          <a:p>
            <a:pPr marL="182880" indent="-182880">
              <a:buFont typeface="Arial" panose="020B0604020202020204" pitchFamily="34" charset="0"/>
              <a:buChar char="•"/>
            </a:pPr>
            <a:r>
              <a:rPr lang="en-US" sz="2000" dirty="0">
                <a:solidFill>
                  <a:schemeClr val="tx2"/>
                </a:solidFill>
              </a:rPr>
              <a:t>Efficient use of space</a:t>
            </a:r>
          </a:p>
          <a:p>
            <a:pPr marL="182880" indent="-182880">
              <a:buFont typeface="Arial" panose="020B0604020202020204" pitchFamily="34" charset="0"/>
              <a:buChar char="•"/>
            </a:pPr>
            <a:r>
              <a:rPr lang="en-US" sz="2000" dirty="0">
                <a:solidFill>
                  <a:schemeClr val="tx2"/>
                </a:solidFill>
              </a:rPr>
              <a:t>Install across driveway gradient (angled) and outlet on to a stable area or into a stable ditch</a:t>
            </a:r>
          </a:p>
          <a:p>
            <a:pPr marL="182880" indent="-182880">
              <a:buFont typeface="Arial" panose="020B0604020202020204" pitchFamily="34" charset="0"/>
              <a:buChar char="•"/>
            </a:pPr>
            <a:endParaRPr lang="en-US" sz="2000" b="1" dirty="0">
              <a:solidFill>
                <a:schemeClr val="tx2"/>
              </a:solidFill>
            </a:endParaRPr>
          </a:p>
          <a:p>
            <a:r>
              <a:rPr lang="en-US" sz="2000" b="1" dirty="0">
                <a:solidFill>
                  <a:schemeClr val="tx2"/>
                </a:solidFill>
              </a:rPr>
              <a:t>BENEFITS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Breaks up long road runs and directs runoff off road surface, reducing erosion</a:t>
            </a:r>
          </a:p>
          <a:p>
            <a:pPr marL="171450" lvl="0" indent="-171450">
              <a:buFont typeface="Arial" panose="020B0604020202020204" pitchFamily="34" charset="0"/>
              <a:buChar char="•"/>
            </a:pPr>
            <a:r>
              <a:rPr lang="en-US" sz="2000" dirty="0">
                <a:solidFill>
                  <a:schemeClr val="tx2"/>
                </a:solidFill>
              </a:rPr>
              <a:t>Simple to install and maintain</a:t>
            </a:r>
          </a:p>
          <a:p>
            <a:pPr marL="171450" lvl="0" indent="-171450">
              <a:buFont typeface="Arial" panose="020B0604020202020204" pitchFamily="34" charset="0"/>
              <a:buChar char="•"/>
            </a:pPr>
            <a:endParaRPr lang="en-US" sz="2000" dirty="0">
              <a:solidFill>
                <a:schemeClr val="tx2"/>
              </a:solidFill>
            </a:endParaRPr>
          </a:p>
          <a:p>
            <a:pPr lvl="0"/>
            <a:r>
              <a:rPr lang="en-US" sz="2000" b="1" dirty="0">
                <a:solidFill>
                  <a:schemeClr val="tx2"/>
                </a:solidFill>
              </a:rPr>
              <a:t>INSTALLATION</a:t>
            </a:r>
          </a:p>
          <a:p>
            <a:pPr marL="285750" indent="-285750">
              <a:buFont typeface="Arial" panose="020B0604020202020204" pitchFamily="34" charset="0"/>
              <a:buChar char="•"/>
            </a:pPr>
            <a:r>
              <a:rPr lang="en-US" sz="2000" dirty="0">
                <a:solidFill>
                  <a:schemeClr val="tx2"/>
                </a:solidFill>
              </a:rPr>
              <a:t>Relatively simple – can be done by homeowner with hand tools (or contractor with small machinery)</a:t>
            </a:r>
          </a:p>
          <a:p>
            <a:pPr marL="171450" lvl="0" indent="-171450">
              <a:buFont typeface="Arial" panose="020B0604020202020204" pitchFamily="34" charset="0"/>
              <a:buChar char="•"/>
            </a:pPr>
            <a:endParaRPr lang="en-US" sz="1600" dirty="0"/>
          </a:p>
          <a:p>
            <a:pPr marL="182880" indent="-182880">
              <a:buFont typeface="Arial" panose="020B0604020202020204" pitchFamily="34" charset="0"/>
              <a:buChar char="•"/>
            </a:pPr>
            <a:endParaRPr lang="en-US" sz="1600" b="1" dirty="0"/>
          </a:p>
        </p:txBody>
      </p:sp>
      <p:pic>
        <p:nvPicPr>
          <p:cNvPr id="5" name="Picture 4">
            <a:extLst>
              <a:ext uri="{FF2B5EF4-FFF2-40B4-BE49-F238E27FC236}">
                <a16:creationId xmlns:a16="http://schemas.microsoft.com/office/drawing/2014/main" id="{2556E4FA-01BB-416C-9EDB-36EC12A4A050}"/>
              </a:ext>
            </a:extLst>
          </p:cNvPr>
          <p:cNvPicPr>
            <a:picLocks noChangeAspect="1"/>
          </p:cNvPicPr>
          <p:nvPr/>
        </p:nvPicPr>
        <p:blipFill>
          <a:blip r:embed="rId2"/>
          <a:stretch>
            <a:fillRect/>
          </a:stretch>
        </p:blipFill>
        <p:spPr>
          <a:xfrm>
            <a:off x="6192645" y="1264555"/>
            <a:ext cx="5780049" cy="2591598"/>
          </a:xfrm>
          <a:prstGeom prst="rect">
            <a:avLst/>
          </a:prstGeom>
        </p:spPr>
      </p:pic>
      <p:pic>
        <p:nvPicPr>
          <p:cNvPr id="5122" name="Picture 2" descr="Image result for open top culvert">
            <a:extLst>
              <a:ext uri="{FF2B5EF4-FFF2-40B4-BE49-F238E27FC236}">
                <a16:creationId xmlns:a16="http://schemas.microsoft.com/office/drawing/2014/main" id="{A9B648FC-859A-473A-AE70-E18DD7353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57"/>
          <a:stretch/>
        </p:blipFill>
        <p:spPr bwMode="auto">
          <a:xfrm>
            <a:off x="6809653" y="3856153"/>
            <a:ext cx="4857890" cy="2814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4CBB05-42E1-48DF-AEBF-7DDB7DF0DB45}"/>
              </a:ext>
            </a:extLst>
          </p:cNvPr>
          <p:cNvPicPr>
            <a:picLocks noChangeAspect="1"/>
          </p:cNvPicPr>
          <p:nvPr/>
        </p:nvPicPr>
        <p:blipFill>
          <a:blip r:embed="rId4"/>
          <a:stretch>
            <a:fillRect/>
          </a:stretch>
        </p:blipFill>
        <p:spPr>
          <a:xfrm>
            <a:off x="8507118" y="76912"/>
            <a:ext cx="3465576" cy="1038075"/>
          </a:xfrm>
          <a:prstGeom prst="rect">
            <a:avLst/>
          </a:prstGeom>
        </p:spPr>
      </p:pic>
    </p:spTree>
    <p:extLst>
      <p:ext uri="{BB962C8B-B14F-4D97-AF65-F5344CB8AC3E}">
        <p14:creationId xmlns:p14="http://schemas.microsoft.com/office/powerpoint/2010/main" val="194550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What is Stormwater runoff?</a:t>
            </a:r>
          </a:p>
        </p:txBody>
      </p:sp>
      <p:sp>
        <p:nvSpPr>
          <p:cNvPr id="3" name="Content Placeholder 2"/>
          <p:cNvSpPr>
            <a:spLocks noGrp="1"/>
          </p:cNvSpPr>
          <p:nvPr>
            <p:ph idx="1"/>
          </p:nvPr>
        </p:nvSpPr>
        <p:spPr>
          <a:xfrm>
            <a:off x="1981200" y="990600"/>
            <a:ext cx="8229600" cy="5181600"/>
          </a:xfrm>
        </p:spPr>
        <p:txBody>
          <a:bodyPr>
            <a:normAutofit/>
          </a:bodyPr>
          <a:lstStyle/>
          <a:p>
            <a:pPr marL="0" indent="0" algn="ctr">
              <a:buNone/>
            </a:pPr>
            <a:r>
              <a:rPr lang="en-US" sz="2400" b="1" dirty="0"/>
              <a:t>Precipitation</a:t>
            </a:r>
            <a:r>
              <a:rPr lang="en-US" sz="2400" dirty="0"/>
              <a:t> from rain or snowmelt that is not absorbed into the ground and flows over the landscape</a:t>
            </a:r>
          </a:p>
          <a:p>
            <a:pPr marL="0" indent="0" algn="ctr">
              <a:buNone/>
            </a:pPr>
            <a:endParaRPr lang="en-US" sz="2400" dirty="0"/>
          </a:p>
          <a:p>
            <a:pPr marL="0" indent="0" algn="ctr">
              <a:spcBef>
                <a:spcPts val="0"/>
              </a:spcBef>
              <a:buNone/>
            </a:pPr>
            <a:r>
              <a:rPr lang="en-US" sz="2400" dirty="0"/>
              <a:t>When rain hits impervious surfaces like driveways, sidewalks, and buildings it cannot soak into the ground </a:t>
            </a:r>
          </a:p>
          <a:p>
            <a:pPr marL="0" indent="0" algn="ctr">
              <a:spcBef>
                <a:spcPts val="0"/>
              </a:spcBef>
              <a:buNone/>
            </a:pPr>
            <a:r>
              <a:rPr lang="en-US" sz="2400" dirty="0"/>
              <a:t>and becomes </a:t>
            </a:r>
            <a:r>
              <a:rPr lang="en-US" sz="2400" b="1" dirty="0"/>
              <a:t>runoff</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1553" y="3561303"/>
            <a:ext cx="2313005" cy="30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3483" y="3232481"/>
            <a:ext cx="2560229" cy="341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4764" y="3373733"/>
            <a:ext cx="2453671" cy="327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928901" y="6589469"/>
            <a:ext cx="1520224" cy="276999"/>
          </a:xfrm>
          <a:prstGeom prst="rect">
            <a:avLst/>
          </a:prstGeom>
          <a:noFill/>
        </p:spPr>
        <p:txBody>
          <a:bodyPr wrap="none" rtlCol="0">
            <a:spAutoFit/>
          </a:bodyPr>
          <a:lstStyle/>
          <a:p>
            <a:r>
              <a:rPr lang="en-US" sz="1200" dirty="0"/>
              <a:t>Photos by A. Holland </a:t>
            </a:r>
          </a:p>
        </p:txBody>
      </p:sp>
      <p:pic>
        <p:nvPicPr>
          <p:cNvPr id="3077" name="Picture 5" descr="C:\Users\aholland.NRPCVT\Pictures\stormwater photos\P623143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5475"/>
          <a:stretch/>
        </p:blipFill>
        <p:spPr bwMode="auto">
          <a:xfrm>
            <a:off x="3475037" y="3152837"/>
            <a:ext cx="5206035" cy="3300046"/>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09817" y="5680086"/>
            <a:ext cx="2724400" cy="707886"/>
          </a:xfrm>
          <a:prstGeom prst="rect">
            <a:avLst/>
          </a:prstGeom>
          <a:noFill/>
        </p:spPr>
        <p:txBody>
          <a:bodyPr wrap="none" rtlCol="0">
            <a:spAutoFit/>
          </a:bodyPr>
          <a:lstStyle/>
          <a:p>
            <a:r>
              <a:rPr lang="en-US" sz="4000" b="1" dirty="0">
                <a:solidFill>
                  <a:srgbClr val="FF0000"/>
                </a:solidFill>
              </a:rPr>
              <a:t>Gravel too!!</a:t>
            </a:r>
          </a:p>
        </p:txBody>
      </p:sp>
    </p:spTree>
    <p:custDataLst>
      <p:tags r:id="rId1"/>
    </p:custDataLst>
    <p:extLst>
      <p:ext uri="{BB962C8B-B14F-4D97-AF65-F5344CB8AC3E}">
        <p14:creationId xmlns:p14="http://schemas.microsoft.com/office/powerpoint/2010/main" val="3700281616"/>
      </p:ext>
    </p:extLst>
  </p:cSld>
  <p:clrMapOvr>
    <a:masterClrMapping/>
  </p:clrMapOvr>
  <mc:AlternateContent xmlns:mc="http://schemas.openxmlformats.org/markup-compatibility/2006" xmlns:p14="http://schemas.microsoft.com/office/powerpoint/2010/main">
    <mc:Choice Requires="p14">
      <p:transition spd="slow" p14:dur="2000" advTm="41932"/>
    </mc:Choice>
    <mc:Fallback xmlns="">
      <p:transition spd="slow" advTm="419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952768" y="302430"/>
            <a:ext cx="8911687" cy="1280890"/>
          </a:xfrm>
        </p:spPr>
        <p:txBody>
          <a:bodyPr>
            <a:normAutofit/>
          </a:bodyPr>
          <a:lstStyle/>
          <a:p>
            <a:r>
              <a:rPr lang="en-US" sz="4000" dirty="0"/>
              <a:t>Open-top Culvert - Considerations</a:t>
            </a:r>
          </a:p>
        </p:txBody>
      </p:sp>
      <p:sp>
        <p:nvSpPr>
          <p:cNvPr id="5" name="Rectangle 4">
            <a:extLst>
              <a:ext uri="{FF2B5EF4-FFF2-40B4-BE49-F238E27FC236}">
                <a16:creationId xmlns:a16="http://schemas.microsoft.com/office/drawing/2014/main" id="{E053D472-CF4F-429D-B3D8-8DFD465DA3BF}"/>
              </a:ext>
            </a:extLst>
          </p:cNvPr>
          <p:cNvSpPr/>
          <p:nvPr/>
        </p:nvSpPr>
        <p:spPr>
          <a:xfrm>
            <a:off x="952768" y="1565397"/>
            <a:ext cx="4879320" cy="4093428"/>
          </a:xfrm>
          <a:prstGeom prst="rect">
            <a:avLst/>
          </a:prstGeom>
          <a:solidFill>
            <a:schemeClr val="bg1">
              <a:alpha val="70000"/>
            </a:schemeClr>
          </a:solidFill>
        </p:spPr>
        <p:txBody>
          <a:bodyPr wrap="square">
            <a:spAutoFit/>
          </a:bodyPr>
          <a:lstStyle/>
          <a:p>
            <a:r>
              <a:rPr lang="en-US" sz="2000" b="1" dirty="0">
                <a:solidFill>
                  <a:schemeClr val="tx2"/>
                </a:solidFill>
              </a:rPr>
              <a:t>MAINTENANCE</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Periodically inspect culverts for sediment accumulation – clean out with a shovel or remove using a high-pressure hose</a:t>
            </a:r>
          </a:p>
          <a:p>
            <a:endParaRPr lang="en-US" sz="2000" dirty="0">
              <a:solidFill>
                <a:schemeClr val="tx2"/>
              </a:solidFill>
            </a:endParaRPr>
          </a:p>
          <a:p>
            <a:endParaRPr lang="en-US" sz="2000" dirty="0">
              <a:solidFill>
                <a:schemeClr val="tx2"/>
              </a:solidFill>
            </a:endParaRPr>
          </a:p>
          <a:p>
            <a:r>
              <a:rPr lang="en-US" sz="2000" b="1" dirty="0">
                <a:solidFill>
                  <a:schemeClr val="tx2"/>
                </a:solidFill>
              </a:rPr>
              <a:t>LIMITATIONS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Requires flat areas adjacent to roads and road ditches</a:t>
            </a:r>
          </a:p>
          <a:p>
            <a:pPr marL="171450" lvl="0" indent="-171450">
              <a:buFont typeface="Arial" panose="020B0604020202020204" pitchFamily="34" charset="0"/>
              <a:buChar char="•"/>
            </a:pPr>
            <a:r>
              <a:rPr lang="en-US" sz="2000" dirty="0">
                <a:solidFill>
                  <a:schemeClr val="tx2"/>
                </a:solidFill>
              </a:rPr>
              <a:t>Not suitable for frequently plowed roads. Consider other road runoff diversion methods or purchase a pre-fabricated trench drain suitable for plowing. </a:t>
            </a:r>
          </a:p>
        </p:txBody>
      </p:sp>
      <p:pic>
        <p:nvPicPr>
          <p:cNvPr id="6146" name="Picture 2" descr="Image result for open top culvert">
            <a:extLst>
              <a:ext uri="{FF2B5EF4-FFF2-40B4-BE49-F238E27FC236}">
                <a16:creationId xmlns:a16="http://schemas.microsoft.com/office/drawing/2014/main" id="{DCBC11FA-D84C-4294-98DE-00679F71A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004" y="1364675"/>
            <a:ext cx="3460596" cy="5190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91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1218238" y="-15714"/>
            <a:ext cx="8911687" cy="1280890"/>
          </a:xfrm>
        </p:spPr>
        <p:txBody>
          <a:bodyPr>
            <a:normAutofit/>
          </a:bodyPr>
          <a:lstStyle/>
          <a:p>
            <a:r>
              <a:rPr lang="en-US" sz="4000" dirty="0"/>
              <a:t>Driveway Shaping</a:t>
            </a:r>
          </a:p>
        </p:txBody>
      </p:sp>
      <p:sp>
        <p:nvSpPr>
          <p:cNvPr id="4" name="Content Placeholder 2">
            <a:extLst>
              <a:ext uri="{FF2B5EF4-FFF2-40B4-BE49-F238E27FC236}">
                <a16:creationId xmlns:a16="http://schemas.microsoft.com/office/drawing/2014/main" id="{1EB08E0D-F065-4D7E-9E00-97A5504FAB2E}"/>
              </a:ext>
            </a:extLst>
          </p:cNvPr>
          <p:cNvSpPr txBox="1">
            <a:spLocks/>
          </p:cNvSpPr>
          <p:nvPr/>
        </p:nvSpPr>
        <p:spPr>
          <a:xfrm>
            <a:off x="1218238" y="1046298"/>
            <a:ext cx="6285604" cy="10933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2"/>
                </a:solidFill>
              </a:rPr>
              <a:t>Driveway shaping, or re-grading, refers to shaping the surface of the driveway such that water drains evenly off it. This can be crowning or super-elevating the driveway surface.</a:t>
            </a:r>
          </a:p>
        </p:txBody>
      </p:sp>
      <p:pic>
        <p:nvPicPr>
          <p:cNvPr id="7" name="Picture 6">
            <a:extLst>
              <a:ext uri="{FF2B5EF4-FFF2-40B4-BE49-F238E27FC236}">
                <a16:creationId xmlns:a16="http://schemas.microsoft.com/office/drawing/2014/main" id="{80156F54-6FBC-44BF-8D39-C1536FF16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925" y="5284246"/>
            <a:ext cx="8353466" cy="1429980"/>
          </a:xfrm>
          <a:prstGeom prst="rect">
            <a:avLst/>
          </a:prstGeom>
          <a:solidFill>
            <a:schemeClr val="bg1"/>
          </a:solidFill>
        </p:spPr>
      </p:pic>
      <p:grpSp>
        <p:nvGrpSpPr>
          <p:cNvPr id="10" name="Group 9">
            <a:extLst>
              <a:ext uri="{FF2B5EF4-FFF2-40B4-BE49-F238E27FC236}">
                <a16:creationId xmlns:a16="http://schemas.microsoft.com/office/drawing/2014/main" id="{B8B6CAFE-01BA-40B6-B8E4-4FDBE0EC1196}"/>
              </a:ext>
            </a:extLst>
          </p:cNvPr>
          <p:cNvGrpSpPr/>
          <p:nvPr/>
        </p:nvGrpSpPr>
        <p:grpSpPr>
          <a:xfrm>
            <a:off x="3206823" y="2277372"/>
            <a:ext cx="7125669" cy="3006874"/>
            <a:chOff x="2753311" y="2277373"/>
            <a:chExt cx="7125669" cy="3006874"/>
          </a:xfrm>
        </p:grpSpPr>
        <p:pic>
          <p:nvPicPr>
            <p:cNvPr id="6" name="Picture 5">
              <a:extLst>
                <a:ext uri="{FF2B5EF4-FFF2-40B4-BE49-F238E27FC236}">
                  <a16:creationId xmlns:a16="http://schemas.microsoft.com/office/drawing/2014/main" id="{2007527D-35B8-4C3D-A8CD-011B7C8F16F6}"/>
                </a:ext>
              </a:extLst>
            </p:cNvPr>
            <p:cNvPicPr>
              <a:picLocks noChangeAspect="1"/>
            </p:cNvPicPr>
            <p:nvPr/>
          </p:nvPicPr>
          <p:blipFill rotWithShape="1">
            <a:blip r:embed="rId3">
              <a:extLst>
                <a:ext uri="{28A0092B-C50C-407E-A947-70E740481C1C}">
                  <a14:useLocalDpi xmlns:a14="http://schemas.microsoft.com/office/drawing/2010/main" val="0"/>
                </a:ext>
              </a:extLst>
            </a:blip>
            <a:srcRect l="19084" t="12731" r="6431" b="30245"/>
            <a:stretch/>
          </p:blipFill>
          <p:spPr>
            <a:xfrm>
              <a:off x="2753311" y="2277373"/>
              <a:ext cx="2945724" cy="3006874"/>
            </a:xfrm>
            <a:prstGeom prst="rect">
              <a:avLst/>
            </a:prstGeom>
            <a:ln>
              <a:noFill/>
            </a:ln>
            <a:effectLst>
              <a:softEdge rad="112500"/>
            </a:effectLst>
          </p:spPr>
        </p:pic>
        <p:pic>
          <p:nvPicPr>
            <p:cNvPr id="9" name="Picture 8">
              <a:extLst>
                <a:ext uri="{FF2B5EF4-FFF2-40B4-BE49-F238E27FC236}">
                  <a16:creationId xmlns:a16="http://schemas.microsoft.com/office/drawing/2014/main" id="{6262FDBF-E0F4-46E5-A8F4-575A59CD4EDC}"/>
                </a:ext>
              </a:extLst>
            </p:cNvPr>
            <p:cNvPicPr>
              <a:picLocks noChangeAspect="1"/>
            </p:cNvPicPr>
            <p:nvPr/>
          </p:nvPicPr>
          <p:blipFill>
            <a:blip r:embed="rId4"/>
            <a:stretch>
              <a:fillRect/>
            </a:stretch>
          </p:blipFill>
          <p:spPr>
            <a:xfrm>
              <a:off x="5866342" y="2277373"/>
              <a:ext cx="4012638" cy="3006873"/>
            </a:xfrm>
            <a:prstGeom prst="rect">
              <a:avLst/>
            </a:prstGeom>
            <a:ln>
              <a:noFill/>
            </a:ln>
            <a:effectLst>
              <a:softEdge rad="112500"/>
            </a:effectLst>
          </p:spPr>
        </p:pic>
      </p:grpSp>
      <p:pic>
        <p:nvPicPr>
          <p:cNvPr id="3" name="Picture 2">
            <a:extLst>
              <a:ext uri="{FF2B5EF4-FFF2-40B4-BE49-F238E27FC236}">
                <a16:creationId xmlns:a16="http://schemas.microsoft.com/office/drawing/2014/main" id="{5AC7D494-A318-42D2-B837-4A3189BFA0EA}"/>
              </a:ext>
            </a:extLst>
          </p:cNvPr>
          <p:cNvPicPr>
            <a:picLocks noChangeAspect="1"/>
          </p:cNvPicPr>
          <p:nvPr/>
        </p:nvPicPr>
        <p:blipFill>
          <a:blip r:embed="rId5"/>
          <a:stretch>
            <a:fillRect/>
          </a:stretch>
        </p:blipFill>
        <p:spPr>
          <a:xfrm>
            <a:off x="7733220" y="86737"/>
            <a:ext cx="4270248" cy="1279106"/>
          </a:xfrm>
          <a:prstGeom prst="rect">
            <a:avLst/>
          </a:prstGeom>
        </p:spPr>
      </p:pic>
    </p:spTree>
    <p:extLst>
      <p:ext uri="{BB962C8B-B14F-4D97-AF65-F5344CB8AC3E}">
        <p14:creationId xmlns:p14="http://schemas.microsoft.com/office/powerpoint/2010/main" val="2886947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24458" y="91268"/>
            <a:ext cx="8911687" cy="1280890"/>
          </a:xfrm>
        </p:spPr>
        <p:txBody>
          <a:bodyPr>
            <a:normAutofit/>
          </a:bodyPr>
          <a:lstStyle/>
          <a:p>
            <a:r>
              <a:rPr lang="en-US" sz="4000" dirty="0"/>
              <a:t>Driveway Shaping - Installation</a:t>
            </a:r>
          </a:p>
        </p:txBody>
      </p:sp>
      <p:sp>
        <p:nvSpPr>
          <p:cNvPr id="5" name="Rectangle 4">
            <a:extLst>
              <a:ext uri="{FF2B5EF4-FFF2-40B4-BE49-F238E27FC236}">
                <a16:creationId xmlns:a16="http://schemas.microsoft.com/office/drawing/2014/main" id="{C78E34CA-41F7-4A8B-B040-21AA3E18627F}"/>
              </a:ext>
            </a:extLst>
          </p:cNvPr>
          <p:cNvSpPr/>
          <p:nvPr/>
        </p:nvSpPr>
        <p:spPr>
          <a:xfrm>
            <a:off x="524456" y="1079761"/>
            <a:ext cx="4323991" cy="5142946"/>
          </a:xfrm>
          <a:prstGeom prst="rect">
            <a:avLst/>
          </a:prstGeom>
          <a:solidFill>
            <a:schemeClr val="bg1">
              <a:alpha val="70000"/>
            </a:schemeClr>
          </a:solidFill>
        </p:spPr>
        <p:txBody>
          <a:bodyPr wrap="square">
            <a:spAutoFit/>
          </a:bodyPr>
          <a:lstStyle/>
          <a:p>
            <a:r>
              <a:rPr lang="en-US" sz="1860" b="1" dirty="0">
                <a:solidFill>
                  <a:schemeClr val="tx2"/>
                </a:solidFill>
              </a:rPr>
              <a:t>KEY CONCEPT</a:t>
            </a:r>
          </a:p>
          <a:p>
            <a:pPr marL="285750" indent="-285750">
              <a:buFont typeface="Arial" panose="020B0604020202020204" pitchFamily="34" charset="0"/>
              <a:buChar char="•"/>
            </a:pPr>
            <a:r>
              <a:rPr lang="en-US" sz="1860" dirty="0">
                <a:solidFill>
                  <a:schemeClr val="tx2"/>
                </a:solidFill>
              </a:rPr>
              <a:t>Conveyance practice</a:t>
            </a:r>
          </a:p>
          <a:p>
            <a:pPr marL="285750" indent="-285750">
              <a:buFont typeface="Arial" panose="020B0604020202020204" pitchFamily="34" charset="0"/>
              <a:buChar char="•"/>
            </a:pPr>
            <a:r>
              <a:rPr lang="en-US" sz="1860" dirty="0">
                <a:solidFill>
                  <a:schemeClr val="tx2"/>
                </a:solidFill>
              </a:rPr>
              <a:t>Check road crown (see below)</a:t>
            </a:r>
          </a:p>
          <a:p>
            <a:pPr marL="285750" indent="-285750">
              <a:buFont typeface="Arial" panose="020B0604020202020204" pitchFamily="34" charset="0"/>
              <a:buChar char="•"/>
            </a:pPr>
            <a:r>
              <a:rPr lang="en-US" sz="1860" dirty="0">
                <a:solidFill>
                  <a:schemeClr val="tx2"/>
                </a:solidFill>
              </a:rPr>
              <a:t>Angular stone with fines vs smooth</a:t>
            </a:r>
            <a:endParaRPr lang="en-US" sz="1860" b="1" dirty="0">
              <a:solidFill>
                <a:schemeClr val="tx2"/>
              </a:solidFill>
            </a:endParaRPr>
          </a:p>
          <a:p>
            <a:r>
              <a:rPr lang="en-US" sz="1860" b="1" dirty="0">
                <a:solidFill>
                  <a:schemeClr val="tx2"/>
                </a:solidFill>
              </a:rPr>
              <a:t>INSTRUCTIONS TO CHECK CROWN</a:t>
            </a:r>
            <a:r>
              <a:rPr lang="en-US" sz="1860" dirty="0">
                <a:solidFill>
                  <a:schemeClr val="tx2"/>
                </a:solidFill>
              </a:rPr>
              <a:t> </a:t>
            </a:r>
          </a:p>
          <a:p>
            <a:pPr marL="182880" indent="-182880">
              <a:buFont typeface="Arial" panose="020B0604020202020204" pitchFamily="34" charset="0"/>
              <a:buChar char="•"/>
            </a:pPr>
            <a:r>
              <a:rPr lang="en-US" sz="1860" dirty="0">
                <a:solidFill>
                  <a:schemeClr val="tx2"/>
                </a:solidFill>
              </a:rPr>
              <a:t>Measure your driveway. Mark the centerline.</a:t>
            </a:r>
          </a:p>
          <a:p>
            <a:pPr marL="182880" indent="-182880">
              <a:buFont typeface="Arial" panose="020B0604020202020204" pitchFamily="34" charset="0"/>
              <a:buChar char="•"/>
            </a:pPr>
            <a:r>
              <a:rPr lang="en-US" sz="1860" dirty="0">
                <a:solidFill>
                  <a:schemeClr val="tx2"/>
                </a:solidFill>
              </a:rPr>
              <a:t>Multiply each foot from the centerline by 0.5” to obtain a proper crown (typically a 10’ drive will have a 2.5” crown). </a:t>
            </a:r>
          </a:p>
          <a:p>
            <a:pPr marL="182880" indent="-182880">
              <a:buFont typeface="Arial" panose="020B0604020202020204" pitchFamily="34" charset="0"/>
              <a:buChar char="•"/>
            </a:pPr>
            <a:r>
              <a:rPr lang="en-US" sz="1860" dirty="0">
                <a:solidFill>
                  <a:schemeClr val="tx2"/>
                </a:solidFill>
              </a:rPr>
              <a:t>Check your crown using a tape measure at the edge of the drive and piece of string. </a:t>
            </a:r>
            <a:endParaRPr lang="en-US" sz="1860" b="1" dirty="0">
              <a:solidFill>
                <a:schemeClr val="tx2"/>
              </a:solidFill>
            </a:endParaRPr>
          </a:p>
          <a:p>
            <a:r>
              <a:rPr lang="en-US" sz="1860" b="1" dirty="0">
                <a:solidFill>
                  <a:schemeClr val="tx2"/>
                </a:solidFill>
              </a:rPr>
              <a:t>BENEFITS</a:t>
            </a:r>
            <a:endParaRPr lang="en-US" sz="1860" dirty="0">
              <a:solidFill>
                <a:schemeClr val="tx2"/>
              </a:solidFill>
            </a:endParaRPr>
          </a:p>
          <a:p>
            <a:pPr marL="171450" lvl="0" indent="-171450">
              <a:buFont typeface="Arial" panose="020B0604020202020204" pitchFamily="34" charset="0"/>
              <a:buChar char="•"/>
            </a:pPr>
            <a:r>
              <a:rPr lang="en-US" sz="1860" dirty="0">
                <a:solidFill>
                  <a:schemeClr val="tx2"/>
                </a:solidFill>
              </a:rPr>
              <a:t>Reduces runoff accumulation</a:t>
            </a:r>
          </a:p>
          <a:p>
            <a:pPr marL="171450" lvl="0" indent="-171450">
              <a:buFont typeface="Arial" panose="020B0604020202020204" pitchFamily="34" charset="0"/>
              <a:buChar char="•"/>
            </a:pPr>
            <a:r>
              <a:rPr lang="en-US" sz="1860" dirty="0">
                <a:solidFill>
                  <a:schemeClr val="tx2"/>
                </a:solidFill>
              </a:rPr>
              <a:t>Makes your driveway more useable in wet periods</a:t>
            </a:r>
          </a:p>
          <a:p>
            <a:pPr marL="182880" indent="-182880">
              <a:buFont typeface="Arial" panose="020B0604020202020204" pitchFamily="34" charset="0"/>
              <a:buChar char="•"/>
            </a:pPr>
            <a:endParaRPr lang="en-US" sz="1200" b="1" dirty="0"/>
          </a:p>
        </p:txBody>
      </p:sp>
      <p:pic>
        <p:nvPicPr>
          <p:cNvPr id="7" name="Picture 6">
            <a:extLst>
              <a:ext uri="{FF2B5EF4-FFF2-40B4-BE49-F238E27FC236}">
                <a16:creationId xmlns:a16="http://schemas.microsoft.com/office/drawing/2014/main" id="{C8159FD9-BBF0-431D-BE17-BF19FD20D0FE}"/>
              </a:ext>
            </a:extLst>
          </p:cNvPr>
          <p:cNvPicPr>
            <a:picLocks noChangeAspect="1"/>
          </p:cNvPicPr>
          <p:nvPr/>
        </p:nvPicPr>
        <p:blipFill rotWithShape="1">
          <a:blip r:embed="rId2"/>
          <a:srcRect t="18439" b="18439"/>
          <a:stretch/>
        </p:blipFill>
        <p:spPr>
          <a:xfrm>
            <a:off x="4760971" y="1202263"/>
            <a:ext cx="7431029" cy="3517948"/>
          </a:xfrm>
          <a:prstGeom prst="rect">
            <a:avLst/>
          </a:prstGeom>
        </p:spPr>
      </p:pic>
      <p:pic>
        <p:nvPicPr>
          <p:cNvPr id="6" name="Picture 5">
            <a:extLst>
              <a:ext uri="{FF2B5EF4-FFF2-40B4-BE49-F238E27FC236}">
                <a16:creationId xmlns:a16="http://schemas.microsoft.com/office/drawing/2014/main" id="{A133DE33-CFA8-4B21-90F9-CC21EFC40266}"/>
              </a:ext>
            </a:extLst>
          </p:cNvPr>
          <p:cNvPicPr>
            <a:picLocks noChangeAspect="1"/>
          </p:cNvPicPr>
          <p:nvPr/>
        </p:nvPicPr>
        <p:blipFill rotWithShape="1">
          <a:blip r:embed="rId3"/>
          <a:srcRect r="9412" b="52068"/>
          <a:stretch/>
        </p:blipFill>
        <p:spPr>
          <a:xfrm>
            <a:off x="5768669" y="4668937"/>
            <a:ext cx="2324913" cy="1954531"/>
          </a:xfrm>
          <a:prstGeom prst="rect">
            <a:avLst/>
          </a:prstGeom>
        </p:spPr>
      </p:pic>
      <p:pic>
        <p:nvPicPr>
          <p:cNvPr id="8" name="Picture 7">
            <a:extLst>
              <a:ext uri="{FF2B5EF4-FFF2-40B4-BE49-F238E27FC236}">
                <a16:creationId xmlns:a16="http://schemas.microsoft.com/office/drawing/2014/main" id="{08E75DDC-1CB3-4DCA-B74A-D6B94CB2870C}"/>
              </a:ext>
            </a:extLst>
          </p:cNvPr>
          <p:cNvPicPr>
            <a:picLocks noChangeAspect="1"/>
          </p:cNvPicPr>
          <p:nvPr/>
        </p:nvPicPr>
        <p:blipFill rotWithShape="1">
          <a:blip r:embed="rId3"/>
          <a:srcRect t="47994" r="9314"/>
          <a:stretch/>
        </p:blipFill>
        <p:spPr>
          <a:xfrm>
            <a:off x="8199510" y="4668937"/>
            <a:ext cx="2166059" cy="1973600"/>
          </a:xfrm>
          <a:prstGeom prst="rect">
            <a:avLst/>
          </a:prstGeom>
        </p:spPr>
      </p:pic>
      <p:pic>
        <p:nvPicPr>
          <p:cNvPr id="9" name="Picture 8">
            <a:extLst>
              <a:ext uri="{FF2B5EF4-FFF2-40B4-BE49-F238E27FC236}">
                <a16:creationId xmlns:a16="http://schemas.microsoft.com/office/drawing/2014/main" id="{C2DB02FE-09BB-4FB3-8587-42AD70DB4160}"/>
              </a:ext>
            </a:extLst>
          </p:cNvPr>
          <p:cNvPicPr>
            <a:picLocks noChangeAspect="1"/>
          </p:cNvPicPr>
          <p:nvPr/>
        </p:nvPicPr>
        <p:blipFill>
          <a:blip r:embed="rId4"/>
          <a:stretch>
            <a:fillRect/>
          </a:stretch>
        </p:blipFill>
        <p:spPr>
          <a:xfrm>
            <a:off x="8643414" y="41685"/>
            <a:ext cx="3465576" cy="1038075"/>
          </a:xfrm>
          <a:prstGeom prst="rect">
            <a:avLst/>
          </a:prstGeom>
        </p:spPr>
      </p:pic>
    </p:spTree>
    <p:extLst>
      <p:ext uri="{BB962C8B-B14F-4D97-AF65-F5344CB8AC3E}">
        <p14:creationId xmlns:p14="http://schemas.microsoft.com/office/powerpoint/2010/main" val="1126343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952768" y="204496"/>
            <a:ext cx="8911687" cy="1280890"/>
          </a:xfrm>
        </p:spPr>
        <p:txBody>
          <a:bodyPr>
            <a:normAutofit/>
          </a:bodyPr>
          <a:lstStyle/>
          <a:p>
            <a:r>
              <a:rPr lang="en-US" sz="4000" dirty="0"/>
              <a:t>Driveway Shaping - Considerations</a:t>
            </a:r>
          </a:p>
        </p:txBody>
      </p:sp>
      <p:sp>
        <p:nvSpPr>
          <p:cNvPr id="5" name="Rectangle 4">
            <a:extLst>
              <a:ext uri="{FF2B5EF4-FFF2-40B4-BE49-F238E27FC236}">
                <a16:creationId xmlns:a16="http://schemas.microsoft.com/office/drawing/2014/main" id="{60B33F50-19C6-4AEC-8F2A-461BAB78A704}"/>
              </a:ext>
            </a:extLst>
          </p:cNvPr>
          <p:cNvSpPr/>
          <p:nvPr/>
        </p:nvSpPr>
        <p:spPr>
          <a:xfrm>
            <a:off x="952768" y="1182625"/>
            <a:ext cx="4879320" cy="5016758"/>
          </a:xfrm>
          <a:prstGeom prst="rect">
            <a:avLst/>
          </a:prstGeom>
          <a:solidFill>
            <a:schemeClr val="bg1">
              <a:alpha val="70000"/>
            </a:schemeClr>
          </a:solidFill>
        </p:spPr>
        <p:txBody>
          <a:bodyPr wrap="square">
            <a:spAutoFit/>
          </a:bodyPr>
          <a:lstStyle/>
          <a:p>
            <a:r>
              <a:rPr lang="en-US" sz="2000" b="1" dirty="0">
                <a:solidFill>
                  <a:schemeClr val="tx2"/>
                </a:solidFill>
              </a:rPr>
              <a:t>MAINTENANCE</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Re-grading in the spring and fall will help your driveway maintain its shape longer. This can be done with a large contractor’s rake or a tow-behind attachment for a tractor.</a:t>
            </a:r>
          </a:p>
          <a:p>
            <a:pPr marL="171450" lvl="0" indent="-171450">
              <a:buFont typeface="Arial" panose="020B0604020202020204" pitchFamily="34" charset="0"/>
              <a:buChar char="•"/>
            </a:pPr>
            <a:r>
              <a:rPr lang="en-US" sz="2000" dirty="0">
                <a:solidFill>
                  <a:schemeClr val="tx2"/>
                </a:solidFill>
              </a:rPr>
              <a:t>If problem spots crop up (small erosion areas) fill them in with good gravel and compact them to minimize their effects.</a:t>
            </a:r>
          </a:p>
          <a:p>
            <a:pPr marL="171450" lvl="0" indent="-171450">
              <a:buFont typeface="Arial" panose="020B0604020202020204" pitchFamily="34" charset="0"/>
              <a:buChar char="•"/>
            </a:pPr>
            <a:endParaRPr lang="en-US" sz="2000" dirty="0">
              <a:solidFill>
                <a:schemeClr val="tx2"/>
              </a:solidFill>
            </a:endParaRPr>
          </a:p>
          <a:p>
            <a:r>
              <a:rPr lang="en-US" sz="2000" b="1" dirty="0">
                <a:solidFill>
                  <a:schemeClr val="tx2"/>
                </a:solidFill>
              </a:rPr>
              <a:t>LIMITATIONS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May require more than just hand tools to accomplish – probably a contractor job!</a:t>
            </a:r>
          </a:p>
          <a:p>
            <a:pPr marL="171450" lvl="0" indent="-171450">
              <a:buFont typeface="Arial" panose="020B0604020202020204" pitchFamily="34" charset="0"/>
              <a:buChar char="•"/>
            </a:pPr>
            <a:r>
              <a:rPr lang="en-US" sz="2000" dirty="0">
                <a:solidFill>
                  <a:schemeClr val="tx2"/>
                </a:solidFill>
              </a:rPr>
              <a:t>Requires frequent attention</a:t>
            </a:r>
          </a:p>
          <a:p>
            <a:pPr marL="171450" lvl="0" indent="-171450">
              <a:buFont typeface="Arial" panose="020B0604020202020204" pitchFamily="34" charset="0"/>
              <a:buChar char="•"/>
            </a:pPr>
            <a:r>
              <a:rPr lang="en-US" sz="2000" dirty="0">
                <a:solidFill>
                  <a:schemeClr val="tx2"/>
                </a:solidFill>
              </a:rPr>
              <a:t>Can be expensive (trucking costs for gravel, labor costs if hiring out)</a:t>
            </a:r>
          </a:p>
        </p:txBody>
      </p:sp>
      <p:pic>
        <p:nvPicPr>
          <p:cNvPr id="7" name="Picture 6">
            <a:extLst>
              <a:ext uri="{FF2B5EF4-FFF2-40B4-BE49-F238E27FC236}">
                <a16:creationId xmlns:a16="http://schemas.microsoft.com/office/drawing/2014/main" id="{5816C097-6D40-4867-9349-3C6F033C5146}"/>
              </a:ext>
            </a:extLst>
          </p:cNvPr>
          <p:cNvPicPr>
            <a:picLocks noChangeAspect="1"/>
          </p:cNvPicPr>
          <p:nvPr/>
        </p:nvPicPr>
        <p:blipFill>
          <a:blip r:embed="rId2"/>
          <a:stretch>
            <a:fillRect/>
          </a:stretch>
        </p:blipFill>
        <p:spPr>
          <a:xfrm>
            <a:off x="6187386" y="2069665"/>
            <a:ext cx="5596834" cy="3731222"/>
          </a:xfrm>
          <a:prstGeom prst="rect">
            <a:avLst/>
          </a:prstGeom>
          <a:ln>
            <a:noFill/>
          </a:ln>
          <a:effectLst>
            <a:softEdge rad="112500"/>
          </a:effectLst>
        </p:spPr>
      </p:pic>
    </p:spTree>
    <p:extLst>
      <p:ext uri="{BB962C8B-B14F-4D97-AF65-F5344CB8AC3E}">
        <p14:creationId xmlns:p14="http://schemas.microsoft.com/office/powerpoint/2010/main" val="430503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95423" y="0"/>
            <a:ext cx="8693460" cy="1280890"/>
          </a:xfrm>
        </p:spPr>
        <p:txBody>
          <a:bodyPr>
            <a:normAutofit/>
          </a:bodyPr>
          <a:lstStyle/>
          <a:p>
            <a:r>
              <a:rPr lang="en-US" sz="3900" dirty="0"/>
              <a:t>Water Bars or Rolling Grade Reversals</a:t>
            </a:r>
          </a:p>
        </p:txBody>
      </p:sp>
      <p:sp>
        <p:nvSpPr>
          <p:cNvPr id="4" name="Content Placeholder 2">
            <a:extLst>
              <a:ext uri="{FF2B5EF4-FFF2-40B4-BE49-F238E27FC236}">
                <a16:creationId xmlns:a16="http://schemas.microsoft.com/office/drawing/2014/main" id="{1EB08E0D-F065-4D7E-9E00-97A5504FAB2E}"/>
              </a:ext>
            </a:extLst>
          </p:cNvPr>
          <p:cNvSpPr txBox="1">
            <a:spLocks/>
          </p:cNvSpPr>
          <p:nvPr/>
        </p:nvSpPr>
        <p:spPr>
          <a:xfrm>
            <a:off x="1578630" y="1114961"/>
            <a:ext cx="7710321" cy="13144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1900" dirty="0">
                <a:solidFill>
                  <a:schemeClr val="tx2"/>
                </a:solidFill>
              </a:rPr>
              <a:t>A water bar (sometimes called a rolling grade reversal or a broad-based dip) is like a speed bump installed across a driveway to capture surface flow and direct it off the driveway surface.</a:t>
            </a:r>
          </a:p>
        </p:txBody>
      </p:sp>
      <p:grpSp>
        <p:nvGrpSpPr>
          <p:cNvPr id="8" name="Group 7">
            <a:extLst>
              <a:ext uri="{FF2B5EF4-FFF2-40B4-BE49-F238E27FC236}">
                <a16:creationId xmlns:a16="http://schemas.microsoft.com/office/drawing/2014/main" id="{236DD54D-9570-4DDF-B6DC-D2E32618C396}"/>
              </a:ext>
            </a:extLst>
          </p:cNvPr>
          <p:cNvGrpSpPr/>
          <p:nvPr/>
        </p:nvGrpSpPr>
        <p:grpSpPr>
          <a:xfrm>
            <a:off x="1053023" y="1983441"/>
            <a:ext cx="10426610" cy="4381500"/>
            <a:chOff x="1078002" y="2257425"/>
            <a:chExt cx="10426610" cy="4381500"/>
          </a:xfrm>
        </p:grpSpPr>
        <p:pic>
          <p:nvPicPr>
            <p:cNvPr id="7" name="Picture 6">
              <a:extLst>
                <a:ext uri="{FF2B5EF4-FFF2-40B4-BE49-F238E27FC236}">
                  <a16:creationId xmlns:a16="http://schemas.microsoft.com/office/drawing/2014/main" id="{CEF103A7-A6C6-4D48-A5D8-C2DCF1751EB1}"/>
                </a:ext>
              </a:extLst>
            </p:cNvPr>
            <p:cNvPicPr>
              <a:picLocks noChangeAspect="1"/>
            </p:cNvPicPr>
            <p:nvPr/>
          </p:nvPicPr>
          <p:blipFill>
            <a:blip r:embed="rId2"/>
            <a:stretch>
              <a:fillRect/>
            </a:stretch>
          </p:blipFill>
          <p:spPr>
            <a:xfrm>
              <a:off x="7123112" y="2257425"/>
              <a:ext cx="4381500" cy="4381500"/>
            </a:xfrm>
            <a:prstGeom prst="rect">
              <a:avLst/>
            </a:prstGeom>
            <a:ln>
              <a:noFill/>
            </a:ln>
            <a:effectLst>
              <a:softEdge rad="112500"/>
            </a:effectLst>
          </p:spPr>
        </p:pic>
        <p:pic>
          <p:nvPicPr>
            <p:cNvPr id="5122" name="Picture 2" descr="Image result for water bar road">
              <a:extLst>
                <a:ext uri="{FF2B5EF4-FFF2-40B4-BE49-F238E27FC236}">
                  <a16:creationId xmlns:a16="http://schemas.microsoft.com/office/drawing/2014/main" id="{59B5EB54-ED19-4D51-AC78-2F11ECC9F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002" y="2257425"/>
              <a:ext cx="5856199" cy="4381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56E65FE-EFCE-414D-80A7-9C6CF2D4F1EA}"/>
              </a:ext>
            </a:extLst>
          </p:cNvPr>
          <p:cNvPicPr>
            <a:picLocks noChangeAspect="1"/>
          </p:cNvPicPr>
          <p:nvPr/>
        </p:nvPicPr>
        <p:blipFill>
          <a:blip r:embed="rId4"/>
          <a:stretch>
            <a:fillRect/>
          </a:stretch>
        </p:blipFill>
        <p:spPr>
          <a:xfrm>
            <a:off x="7816036" y="132933"/>
            <a:ext cx="4270248" cy="1279106"/>
          </a:xfrm>
          <a:prstGeom prst="rect">
            <a:avLst/>
          </a:prstGeom>
        </p:spPr>
      </p:pic>
    </p:spTree>
    <p:extLst>
      <p:ext uri="{BB962C8B-B14F-4D97-AF65-F5344CB8AC3E}">
        <p14:creationId xmlns:p14="http://schemas.microsoft.com/office/powerpoint/2010/main" val="93558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93282" y="187843"/>
            <a:ext cx="8911687" cy="1280890"/>
          </a:xfrm>
        </p:spPr>
        <p:txBody>
          <a:bodyPr>
            <a:normAutofit/>
          </a:bodyPr>
          <a:lstStyle/>
          <a:p>
            <a:r>
              <a:rPr lang="en-US" sz="4000" dirty="0"/>
              <a:t>Water Bars - Installation</a:t>
            </a:r>
          </a:p>
        </p:txBody>
      </p:sp>
      <p:sp>
        <p:nvSpPr>
          <p:cNvPr id="4" name="Rectangle 3">
            <a:extLst>
              <a:ext uri="{FF2B5EF4-FFF2-40B4-BE49-F238E27FC236}">
                <a16:creationId xmlns:a16="http://schemas.microsoft.com/office/drawing/2014/main" id="{D8CBF720-D40A-42E7-9A6C-B9A97DBCA728}"/>
              </a:ext>
            </a:extLst>
          </p:cNvPr>
          <p:cNvSpPr/>
          <p:nvPr/>
        </p:nvSpPr>
        <p:spPr>
          <a:xfrm>
            <a:off x="593282" y="1236185"/>
            <a:ext cx="5363387" cy="4893647"/>
          </a:xfrm>
          <a:prstGeom prst="rect">
            <a:avLst/>
          </a:prstGeom>
          <a:solidFill>
            <a:schemeClr val="bg1">
              <a:alpha val="70000"/>
            </a:schemeClr>
          </a:solidFill>
        </p:spPr>
        <p:txBody>
          <a:bodyPr wrap="square">
            <a:spAutoFit/>
          </a:bodyPr>
          <a:lstStyle/>
          <a:p>
            <a:r>
              <a:rPr lang="en-US" sz="2000" b="1" dirty="0">
                <a:solidFill>
                  <a:schemeClr val="tx2"/>
                </a:solidFill>
              </a:rPr>
              <a:t>KEY CONCEPTS</a:t>
            </a:r>
            <a:endParaRPr lang="en-US" sz="2000" dirty="0">
              <a:solidFill>
                <a:schemeClr val="tx2"/>
              </a:solidFill>
            </a:endParaRPr>
          </a:p>
          <a:p>
            <a:pPr marL="182880" indent="-182880">
              <a:buFont typeface="Arial" panose="020B0604020202020204" pitchFamily="34" charset="0"/>
              <a:buChar char="•"/>
            </a:pPr>
            <a:r>
              <a:rPr lang="en-US" sz="2000" dirty="0">
                <a:solidFill>
                  <a:schemeClr val="tx2"/>
                </a:solidFill>
              </a:rPr>
              <a:t>Similar to open top culverts – must angle across driveway slope</a:t>
            </a:r>
          </a:p>
          <a:p>
            <a:pPr marL="182880" indent="-182880">
              <a:buFont typeface="Arial" panose="020B0604020202020204" pitchFamily="34" charset="0"/>
              <a:buChar char="•"/>
            </a:pPr>
            <a:r>
              <a:rPr lang="en-US" sz="2000" dirty="0">
                <a:solidFill>
                  <a:schemeClr val="tx2"/>
                </a:solidFill>
              </a:rPr>
              <a:t>Make sure they are broad and shallow – too steep will make driving over them hard!</a:t>
            </a:r>
            <a:endParaRPr lang="en-US" sz="2000" b="1" dirty="0">
              <a:solidFill>
                <a:schemeClr val="tx2"/>
              </a:solidFill>
            </a:endParaRPr>
          </a:p>
          <a:p>
            <a:endParaRPr lang="en-US" sz="2000" b="1" dirty="0">
              <a:solidFill>
                <a:schemeClr val="tx2"/>
              </a:solidFill>
            </a:endParaRPr>
          </a:p>
          <a:p>
            <a:r>
              <a:rPr lang="en-US" sz="2000" b="1" dirty="0">
                <a:solidFill>
                  <a:schemeClr val="tx2"/>
                </a:solidFill>
              </a:rPr>
              <a:t>BENEFITS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Slows and filters runoff</a:t>
            </a:r>
          </a:p>
          <a:p>
            <a:pPr marL="171450" lvl="0" indent="-171450">
              <a:buFont typeface="Arial" panose="020B0604020202020204" pitchFamily="34" charset="0"/>
              <a:buChar char="•"/>
            </a:pPr>
            <a:r>
              <a:rPr lang="en-US" sz="2000" dirty="0">
                <a:solidFill>
                  <a:schemeClr val="tx2"/>
                </a:solidFill>
              </a:rPr>
              <a:t>Reduces erosion</a:t>
            </a:r>
          </a:p>
          <a:p>
            <a:pPr marL="171450" lvl="0" indent="-171450">
              <a:buFont typeface="Arial" panose="020B0604020202020204" pitchFamily="34" charset="0"/>
              <a:buChar char="•"/>
            </a:pPr>
            <a:r>
              <a:rPr lang="en-US" sz="2000" dirty="0">
                <a:solidFill>
                  <a:schemeClr val="tx2"/>
                </a:solidFill>
              </a:rPr>
              <a:t>Directs runoff to other practices</a:t>
            </a:r>
          </a:p>
          <a:p>
            <a:pPr marL="182880" indent="-182880">
              <a:buFont typeface="Arial" panose="020B0604020202020204" pitchFamily="34" charset="0"/>
              <a:buChar char="•"/>
            </a:pPr>
            <a:endParaRPr lang="en-US" sz="2000" dirty="0">
              <a:solidFill>
                <a:schemeClr val="tx2"/>
              </a:solidFill>
            </a:endParaRPr>
          </a:p>
          <a:p>
            <a:pPr lvl="0"/>
            <a:r>
              <a:rPr lang="en-US" sz="2000" b="1" dirty="0">
                <a:solidFill>
                  <a:schemeClr val="tx2"/>
                </a:solidFill>
              </a:rPr>
              <a:t>INSTALLATION</a:t>
            </a:r>
          </a:p>
          <a:p>
            <a:pPr marL="285750" indent="-285750">
              <a:buFont typeface="Arial" panose="020B0604020202020204" pitchFamily="34" charset="0"/>
              <a:buChar char="•"/>
            </a:pPr>
            <a:r>
              <a:rPr lang="en-US" sz="2000" dirty="0">
                <a:solidFill>
                  <a:schemeClr val="tx2"/>
                </a:solidFill>
              </a:rPr>
              <a:t>These are best installed by a contractor – getting them right involves moving large amounts of material.</a:t>
            </a:r>
            <a:endParaRPr lang="en-US" sz="1600" dirty="0"/>
          </a:p>
          <a:p>
            <a:pPr marL="182880" indent="-182880">
              <a:buFont typeface="Arial" panose="020B0604020202020204" pitchFamily="34" charset="0"/>
              <a:buChar char="•"/>
            </a:pPr>
            <a:endParaRPr lang="en-US" sz="1200" b="1" dirty="0"/>
          </a:p>
        </p:txBody>
      </p:sp>
      <p:pic>
        <p:nvPicPr>
          <p:cNvPr id="7170" name="Picture 2" descr="Image result for water bar road">
            <a:extLst>
              <a:ext uri="{FF2B5EF4-FFF2-40B4-BE49-F238E27FC236}">
                <a16:creationId xmlns:a16="http://schemas.microsoft.com/office/drawing/2014/main" id="{E2443E8B-DC0B-4A81-95DB-486DF7037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252785"/>
            <a:ext cx="5622983"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3E1E51-AA94-4759-9FCB-E761E4B33825}"/>
              </a:ext>
            </a:extLst>
          </p:cNvPr>
          <p:cNvPicPr>
            <a:picLocks noChangeAspect="1"/>
          </p:cNvPicPr>
          <p:nvPr/>
        </p:nvPicPr>
        <p:blipFill>
          <a:blip r:embed="rId3"/>
          <a:stretch>
            <a:fillRect/>
          </a:stretch>
        </p:blipFill>
        <p:spPr>
          <a:xfrm>
            <a:off x="8533791" y="48019"/>
            <a:ext cx="3465576" cy="1038075"/>
          </a:xfrm>
          <a:prstGeom prst="rect">
            <a:avLst/>
          </a:prstGeom>
        </p:spPr>
      </p:pic>
    </p:spTree>
    <p:extLst>
      <p:ext uri="{BB962C8B-B14F-4D97-AF65-F5344CB8AC3E}">
        <p14:creationId xmlns:p14="http://schemas.microsoft.com/office/powerpoint/2010/main" val="422966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p:txBody>
          <a:bodyPr/>
          <a:lstStyle/>
          <a:p>
            <a:r>
              <a:rPr lang="en-US" dirty="0"/>
              <a:t>Water Bars – Alternative Design 1</a:t>
            </a:r>
          </a:p>
        </p:txBody>
      </p:sp>
      <p:pic>
        <p:nvPicPr>
          <p:cNvPr id="7" name="Picture 6">
            <a:extLst>
              <a:ext uri="{FF2B5EF4-FFF2-40B4-BE49-F238E27FC236}">
                <a16:creationId xmlns:a16="http://schemas.microsoft.com/office/drawing/2014/main" id="{8BB1DB44-793A-470F-92F7-CEE86E2F38B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579" b="45046"/>
          <a:stretch/>
        </p:blipFill>
        <p:spPr>
          <a:xfrm>
            <a:off x="5808994" y="1788003"/>
            <a:ext cx="6492031" cy="3861922"/>
          </a:xfrm>
          <a:prstGeom prst="rect">
            <a:avLst/>
          </a:prstGeom>
        </p:spPr>
      </p:pic>
      <p:pic>
        <p:nvPicPr>
          <p:cNvPr id="5" name="Picture 4">
            <a:extLst>
              <a:ext uri="{FF2B5EF4-FFF2-40B4-BE49-F238E27FC236}">
                <a16:creationId xmlns:a16="http://schemas.microsoft.com/office/drawing/2014/main" id="{E454FBA1-FC6A-4FE0-8A33-8D4F1DB601E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2022" b="2915"/>
          <a:stretch/>
        </p:blipFill>
        <p:spPr>
          <a:xfrm>
            <a:off x="417303" y="1716560"/>
            <a:ext cx="5678697" cy="2963080"/>
          </a:xfrm>
          <a:prstGeom prst="rect">
            <a:avLst/>
          </a:prstGeom>
        </p:spPr>
      </p:pic>
    </p:spTree>
    <p:extLst>
      <p:ext uri="{BB962C8B-B14F-4D97-AF65-F5344CB8AC3E}">
        <p14:creationId xmlns:p14="http://schemas.microsoft.com/office/powerpoint/2010/main" val="3368123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p:txBody>
          <a:bodyPr/>
          <a:lstStyle/>
          <a:p>
            <a:r>
              <a:rPr lang="en-US" dirty="0"/>
              <a:t>Water Bars – Alternative Design 2</a:t>
            </a:r>
          </a:p>
        </p:txBody>
      </p:sp>
      <p:pic>
        <p:nvPicPr>
          <p:cNvPr id="5" name="Picture 4">
            <a:extLst>
              <a:ext uri="{FF2B5EF4-FFF2-40B4-BE49-F238E27FC236}">
                <a16:creationId xmlns:a16="http://schemas.microsoft.com/office/drawing/2014/main" id="{8FD07564-FCE1-4C9B-A9E0-35B6905BAD6B}"/>
              </a:ext>
            </a:extLst>
          </p:cNvPr>
          <p:cNvPicPr>
            <a:picLocks noChangeAspect="1"/>
          </p:cNvPicPr>
          <p:nvPr/>
        </p:nvPicPr>
        <p:blipFill>
          <a:blip r:embed="rId2"/>
          <a:stretch>
            <a:fillRect/>
          </a:stretch>
        </p:blipFill>
        <p:spPr>
          <a:xfrm>
            <a:off x="1598663" y="1905000"/>
            <a:ext cx="4497337" cy="4143773"/>
          </a:xfrm>
          <a:prstGeom prst="rect">
            <a:avLst/>
          </a:prstGeom>
        </p:spPr>
      </p:pic>
      <p:pic>
        <p:nvPicPr>
          <p:cNvPr id="6" name="Picture 5">
            <a:extLst>
              <a:ext uri="{FF2B5EF4-FFF2-40B4-BE49-F238E27FC236}">
                <a16:creationId xmlns:a16="http://schemas.microsoft.com/office/drawing/2014/main" id="{0F3706DE-8D24-479C-AB12-BB802432177F}"/>
              </a:ext>
            </a:extLst>
          </p:cNvPr>
          <p:cNvPicPr>
            <a:picLocks noChangeAspect="1"/>
          </p:cNvPicPr>
          <p:nvPr/>
        </p:nvPicPr>
        <p:blipFill rotWithShape="1">
          <a:blip r:embed="rId3"/>
          <a:srcRect l="21671"/>
          <a:stretch/>
        </p:blipFill>
        <p:spPr>
          <a:xfrm>
            <a:off x="6240920" y="1905000"/>
            <a:ext cx="4899294" cy="4143773"/>
          </a:xfrm>
          <a:prstGeom prst="rect">
            <a:avLst/>
          </a:prstGeom>
          <a:ln>
            <a:noFill/>
          </a:ln>
          <a:effectLst>
            <a:softEdge rad="112500"/>
          </a:effectLst>
        </p:spPr>
      </p:pic>
    </p:spTree>
    <p:extLst>
      <p:ext uri="{BB962C8B-B14F-4D97-AF65-F5344CB8AC3E}">
        <p14:creationId xmlns:p14="http://schemas.microsoft.com/office/powerpoint/2010/main" val="1812881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952768" y="284507"/>
            <a:ext cx="8911687" cy="1280890"/>
          </a:xfrm>
        </p:spPr>
        <p:txBody>
          <a:bodyPr>
            <a:normAutofit/>
          </a:bodyPr>
          <a:lstStyle/>
          <a:p>
            <a:r>
              <a:rPr lang="en-US" sz="4000" dirty="0"/>
              <a:t>Water Bars - Considerations</a:t>
            </a:r>
          </a:p>
        </p:txBody>
      </p:sp>
      <p:sp>
        <p:nvSpPr>
          <p:cNvPr id="5" name="Rectangle 4">
            <a:extLst>
              <a:ext uri="{FF2B5EF4-FFF2-40B4-BE49-F238E27FC236}">
                <a16:creationId xmlns:a16="http://schemas.microsoft.com/office/drawing/2014/main" id="{DAF7A435-DB02-4684-92B0-C440FC701BD2}"/>
              </a:ext>
            </a:extLst>
          </p:cNvPr>
          <p:cNvSpPr/>
          <p:nvPr/>
        </p:nvSpPr>
        <p:spPr>
          <a:xfrm>
            <a:off x="952768" y="1565397"/>
            <a:ext cx="4879320" cy="3785652"/>
          </a:xfrm>
          <a:prstGeom prst="rect">
            <a:avLst/>
          </a:prstGeom>
          <a:solidFill>
            <a:schemeClr val="bg1">
              <a:alpha val="70000"/>
            </a:schemeClr>
          </a:solidFill>
        </p:spPr>
        <p:txBody>
          <a:bodyPr wrap="square">
            <a:spAutoFit/>
          </a:bodyPr>
          <a:lstStyle/>
          <a:p>
            <a:r>
              <a:rPr lang="en-US" sz="2000" b="1" dirty="0">
                <a:solidFill>
                  <a:schemeClr val="tx2"/>
                </a:solidFill>
              </a:rPr>
              <a:t>MAINTENANCE</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Periodically clean out accumulated debris. </a:t>
            </a:r>
          </a:p>
          <a:p>
            <a:pPr marL="171450" indent="-171450">
              <a:buFont typeface="Arial" panose="020B0604020202020204" pitchFamily="34" charset="0"/>
              <a:buChar char="•"/>
            </a:pPr>
            <a:r>
              <a:rPr lang="en-US" sz="2000" dirty="0">
                <a:solidFill>
                  <a:schemeClr val="tx2"/>
                </a:solidFill>
              </a:rPr>
              <a:t>Watch for erosion at the outlet of water bar.</a:t>
            </a:r>
          </a:p>
          <a:p>
            <a:pPr marL="171450" lvl="0" indent="-171450">
              <a:buFont typeface="Arial" panose="020B0604020202020204" pitchFamily="34" charset="0"/>
              <a:buChar char="•"/>
            </a:pPr>
            <a:r>
              <a:rPr lang="en-US" sz="2000" dirty="0">
                <a:solidFill>
                  <a:schemeClr val="tx2"/>
                </a:solidFill>
              </a:rPr>
              <a:t>Compact trough/peak when necessary. </a:t>
            </a:r>
          </a:p>
          <a:p>
            <a:endParaRPr lang="en-US" sz="2000" dirty="0">
              <a:solidFill>
                <a:schemeClr val="tx2"/>
              </a:solidFill>
            </a:endParaRPr>
          </a:p>
          <a:p>
            <a:r>
              <a:rPr lang="en-US" sz="2000" b="1" dirty="0">
                <a:solidFill>
                  <a:schemeClr val="tx2"/>
                </a:solidFill>
              </a:rPr>
              <a:t>LIMITATIONS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Can be difficult to install if driveway is steep</a:t>
            </a:r>
          </a:p>
          <a:p>
            <a:pPr marL="171450" lvl="0" indent="-171450">
              <a:buFont typeface="Arial" panose="020B0604020202020204" pitchFamily="34" charset="0"/>
              <a:buChar char="•"/>
            </a:pPr>
            <a:r>
              <a:rPr lang="en-US" sz="2000" dirty="0">
                <a:solidFill>
                  <a:schemeClr val="tx2"/>
                </a:solidFill>
              </a:rPr>
              <a:t>Bars must be in well marked areas so plows can take care around them</a:t>
            </a:r>
          </a:p>
          <a:p>
            <a:pPr marL="171450" lvl="0" indent="-171450">
              <a:buFont typeface="Arial" panose="020B0604020202020204" pitchFamily="34" charset="0"/>
              <a:buChar char="•"/>
            </a:pPr>
            <a:r>
              <a:rPr lang="en-US" sz="2000" dirty="0">
                <a:solidFill>
                  <a:schemeClr val="tx2"/>
                </a:solidFill>
              </a:rPr>
              <a:t>May cause lower-slung cars to bottom out. Consider filling with stone to prevent this. </a:t>
            </a:r>
          </a:p>
        </p:txBody>
      </p:sp>
      <p:pic>
        <p:nvPicPr>
          <p:cNvPr id="6146" name="Picture 2" descr="Image result for water bar road">
            <a:extLst>
              <a:ext uri="{FF2B5EF4-FFF2-40B4-BE49-F238E27FC236}">
                <a16:creationId xmlns:a16="http://schemas.microsoft.com/office/drawing/2014/main" id="{A16F6883-6ABA-4CAB-8E55-50549AA72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225" y="2131917"/>
            <a:ext cx="5851138" cy="210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69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552450" y="266372"/>
            <a:ext cx="8911687" cy="1280890"/>
          </a:xfrm>
        </p:spPr>
        <p:txBody>
          <a:bodyPr>
            <a:normAutofit/>
          </a:bodyPr>
          <a:lstStyle/>
          <a:p>
            <a:r>
              <a:rPr lang="en-US" sz="4000" dirty="0"/>
              <a:t>Driveway Surfacing</a:t>
            </a:r>
          </a:p>
        </p:txBody>
      </p:sp>
      <p:pic>
        <p:nvPicPr>
          <p:cNvPr id="3" name="Picture 2">
            <a:extLst>
              <a:ext uri="{FF2B5EF4-FFF2-40B4-BE49-F238E27FC236}">
                <a16:creationId xmlns:a16="http://schemas.microsoft.com/office/drawing/2014/main" id="{F22E5F86-ED03-4FFF-8450-2FEE3C628AC5}"/>
              </a:ext>
            </a:extLst>
          </p:cNvPr>
          <p:cNvPicPr>
            <a:picLocks noChangeAspect="1"/>
          </p:cNvPicPr>
          <p:nvPr/>
        </p:nvPicPr>
        <p:blipFill rotWithShape="1">
          <a:blip r:embed="rId2"/>
          <a:srcRect t="18439" b="18439"/>
          <a:stretch/>
        </p:blipFill>
        <p:spPr>
          <a:xfrm>
            <a:off x="552450" y="1547262"/>
            <a:ext cx="4819648" cy="2281685"/>
          </a:xfrm>
          <a:prstGeom prst="rect">
            <a:avLst/>
          </a:prstGeom>
        </p:spPr>
      </p:pic>
      <p:pic>
        <p:nvPicPr>
          <p:cNvPr id="5" name="Picture 4">
            <a:extLst>
              <a:ext uri="{FF2B5EF4-FFF2-40B4-BE49-F238E27FC236}">
                <a16:creationId xmlns:a16="http://schemas.microsoft.com/office/drawing/2014/main" id="{74C00F49-6079-4D21-A8E9-A82BF79E269A}"/>
              </a:ext>
            </a:extLst>
          </p:cNvPr>
          <p:cNvPicPr>
            <a:picLocks noChangeAspect="1"/>
          </p:cNvPicPr>
          <p:nvPr/>
        </p:nvPicPr>
        <p:blipFill>
          <a:blip r:embed="rId3"/>
          <a:stretch>
            <a:fillRect/>
          </a:stretch>
        </p:blipFill>
        <p:spPr>
          <a:xfrm>
            <a:off x="5372098" y="1538070"/>
            <a:ext cx="6604000" cy="4953000"/>
          </a:xfrm>
          <a:prstGeom prst="rect">
            <a:avLst/>
          </a:prstGeom>
          <a:ln>
            <a:noFill/>
          </a:ln>
          <a:effectLst>
            <a:softEdge rad="112500"/>
          </a:effectLst>
        </p:spPr>
      </p:pic>
      <p:sp>
        <p:nvSpPr>
          <p:cNvPr id="6" name="Rectangle 5">
            <a:extLst>
              <a:ext uri="{FF2B5EF4-FFF2-40B4-BE49-F238E27FC236}">
                <a16:creationId xmlns:a16="http://schemas.microsoft.com/office/drawing/2014/main" id="{2153B4CC-5E71-4D74-9035-13496ADA03F8}"/>
              </a:ext>
            </a:extLst>
          </p:cNvPr>
          <p:cNvSpPr/>
          <p:nvPr/>
        </p:nvSpPr>
        <p:spPr>
          <a:xfrm>
            <a:off x="552450" y="3838139"/>
            <a:ext cx="4879320" cy="2246769"/>
          </a:xfrm>
          <a:prstGeom prst="rect">
            <a:avLst/>
          </a:prstGeom>
          <a:solidFill>
            <a:schemeClr val="bg1">
              <a:alpha val="70000"/>
            </a:schemeClr>
          </a:solidFill>
        </p:spPr>
        <p:txBody>
          <a:bodyPr wrap="square">
            <a:spAutoFit/>
          </a:bodyPr>
          <a:lstStyle/>
          <a:p>
            <a:r>
              <a:rPr lang="en-US" sz="2000" b="1" dirty="0">
                <a:solidFill>
                  <a:schemeClr val="tx2"/>
                </a:solidFill>
              </a:rPr>
              <a:t>MATERIALS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Crusher Run Gravel</a:t>
            </a:r>
          </a:p>
          <a:p>
            <a:pPr marL="171450" lvl="0" indent="-171450">
              <a:buFont typeface="Arial" panose="020B0604020202020204" pitchFamily="34" charset="0"/>
              <a:buChar char="•"/>
            </a:pPr>
            <a:r>
              <a:rPr lang="en-US" sz="2000" dirty="0">
                <a:solidFill>
                  <a:schemeClr val="tx2"/>
                </a:solidFill>
              </a:rPr>
              <a:t>Stay-Mat / Sure-Pak / ‘Plant Mix’</a:t>
            </a:r>
            <a:endParaRPr lang="en-US" sz="2000" b="1" dirty="0">
              <a:solidFill>
                <a:schemeClr val="tx2"/>
              </a:solidFill>
            </a:endParaRPr>
          </a:p>
          <a:p>
            <a:r>
              <a:rPr lang="en-US" sz="2000" b="1" dirty="0">
                <a:solidFill>
                  <a:schemeClr val="tx2"/>
                </a:solidFill>
              </a:rPr>
              <a:t>BENEFITS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Packs better than regular ‘dirt’</a:t>
            </a:r>
          </a:p>
          <a:p>
            <a:r>
              <a:rPr lang="en-US" sz="2000" b="1" dirty="0">
                <a:solidFill>
                  <a:schemeClr val="tx2"/>
                </a:solidFill>
              </a:rPr>
              <a:t>LIMITATIONS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More expensive</a:t>
            </a:r>
          </a:p>
        </p:txBody>
      </p:sp>
    </p:spTree>
    <p:extLst>
      <p:ext uri="{BB962C8B-B14F-4D97-AF65-F5344CB8AC3E}">
        <p14:creationId xmlns:p14="http://schemas.microsoft.com/office/powerpoint/2010/main" val="266842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802" y="152400"/>
            <a:ext cx="7582112" cy="641142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94668" y="182838"/>
            <a:ext cx="3606190" cy="3360462"/>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ounded Rectangle 4"/>
          <p:cNvSpPr/>
          <p:nvPr/>
        </p:nvSpPr>
        <p:spPr>
          <a:xfrm>
            <a:off x="5800858" y="3294520"/>
            <a:ext cx="3505200" cy="3272769"/>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itle 1"/>
          <p:cNvSpPr txBox="1">
            <a:spLocks/>
          </p:cNvSpPr>
          <p:nvPr/>
        </p:nvSpPr>
        <p:spPr>
          <a:xfrm rot="16200000">
            <a:off x="-1447799" y="2971800"/>
            <a:ext cx="6781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a:solidFill>
                  <a:srgbClr val="FF0000"/>
                </a:solidFill>
              </a:rPr>
              <a:t>Changes to Water Cycle</a:t>
            </a:r>
          </a:p>
        </p:txBody>
      </p:sp>
    </p:spTree>
    <p:extLst>
      <p:ext uri="{BB962C8B-B14F-4D97-AF65-F5344CB8AC3E}">
        <p14:creationId xmlns:p14="http://schemas.microsoft.com/office/powerpoint/2010/main" val="1429814226"/>
      </p:ext>
    </p:extLst>
  </p:cSld>
  <p:clrMapOvr>
    <a:masterClrMapping/>
  </p:clrMapOvr>
  <mc:AlternateContent xmlns:mc="http://schemas.openxmlformats.org/markup-compatibility/2006" xmlns:p14="http://schemas.microsoft.com/office/powerpoint/2010/main">
    <mc:Choice Requires="p14">
      <p:transition spd="slow" p14:dur="2000" advTm="97042"/>
    </mc:Choice>
    <mc:Fallback xmlns="">
      <p:transition spd="slow" advTm="9704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687388" y="182434"/>
            <a:ext cx="8911687" cy="1280890"/>
          </a:xfrm>
        </p:spPr>
        <p:txBody>
          <a:bodyPr>
            <a:normAutofit/>
          </a:bodyPr>
          <a:lstStyle/>
          <a:p>
            <a:r>
              <a:rPr lang="en-US" sz="4000" dirty="0"/>
              <a:t>Culverts – General Practices</a:t>
            </a:r>
          </a:p>
        </p:txBody>
      </p:sp>
      <p:sp>
        <p:nvSpPr>
          <p:cNvPr id="6" name="Rectangle 5">
            <a:extLst>
              <a:ext uri="{FF2B5EF4-FFF2-40B4-BE49-F238E27FC236}">
                <a16:creationId xmlns:a16="http://schemas.microsoft.com/office/drawing/2014/main" id="{2153B4CC-5E71-4D74-9035-13496ADA03F8}"/>
              </a:ext>
            </a:extLst>
          </p:cNvPr>
          <p:cNvSpPr/>
          <p:nvPr/>
        </p:nvSpPr>
        <p:spPr>
          <a:xfrm>
            <a:off x="687388" y="1505396"/>
            <a:ext cx="4879320" cy="4278094"/>
          </a:xfrm>
          <a:prstGeom prst="rect">
            <a:avLst/>
          </a:prstGeom>
          <a:solidFill>
            <a:schemeClr val="bg1">
              <a:alpha val="70000"/>
            </a:schemeClr>
          </a:solidFill>
        </p:spPr>
        <p:txBody>
          <a:bodyPr wrap="square">
            <a:spAutoFit/>
          </a:bodyPr>
          <a:lstStyle/>
          <a:p>
            <a:r>
              <a:rPr lang="en-US" sz="2000" b="1" dirty="0">
                <a:solidFill>
                  <a:schemeClr val="tx2"/>
                </a:solidFill>
              </a:rPr>
              <a:t>KEY CONCEPTS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Recommend minimum 15” (12” is OK) – smaller will likely clog</a:t>
            </a:r>
          </a:p>
          <a:p>
            <a:pPr marL="171450" lvl="0" indent="-171450">
              <a:buFont typeface="Arial" panose="020B0604020202020204" pitchFamily="34" charset="0"/>
              <a:buChar char="•"/>
            </a:pPr>
            <a:r>
              <a:rPr lang="en-US" sz="2000" dirty="0">
                <a:solidFill>
                  <a:schemeClr val="tx2"/>
                </a:solidFill>
              </a:rPr>
              <a:t>Make sure to cover them adequately – 12” minimum!</a:t>
            </a:r>
          </a:p>
          <a:p>
            <a:pPr marL="171450" indent="-171450">
              <a:buFont typeface="Arial" panose="020B0604020202020204" pitchFamily="34" charset="0"/>
              <a:buChar char="•"/>
            </a:pPr>
            <a:r>
              <a:rPr lang="en-US" sz="2000" dirty="0">
                <a:solidFill>
                  <a:schemeClr val="tx2"/>
                </a:solidFill>
              </a:rPr>
              <a:t>Install a flow diffuser at the culvert outlet to prevent erosion</a:t>
            </a:r>
          </a:p>
          <a:p>
            <a:pPr lvl="0"/>
            <a:endParaRPr lang="en-US" sz="2000" dirty="0">
              <a:solidFill>
                <a:schemeClr val="tx2"/>
              </a:solidFill>
            </a:endParaRPr>
          </a:p>
          <a:p>
            <a:r>
              <a:rPr lang="en-US" sz="2000" b="1" dirty="0">
                <a:solidFill>
                  <a:schemeClr val="tx2"/>
                </a:solidFill>
              </a:rPr>
              <a:t>MAINTENANCE</a:t>
            </a:r>
          </a:p>
          <a:p>
            <a:pPr marL="285750" indent="-285750">
              <a:buFont typeface="Arial" panose="020B0604020202020204" pitchFamily="34" charset="0"/>
              <a:buChar char="•"/>
            </a:pPr>
            <a:r>
              <a:rPr lang="en-US" sz="2000" dirty="0">
                <a:solidFill>
                  <a:schemeClr val="tx2"/>
                </a:solidFill>
              </a:rPr>
              <a:t>Clean out inlet/outlet frequently – clogging can lead to driveway washouts (expensive repair)</a:t>
            </a:r>
          </a:p>
          <a:p>
            <a:pPr marL="285750" indent="-285750">
              <a:buFont typeface="Arial" panose="020B0604020202020204" pitchFamily="34" charset="0"/>
              <a:buChar char="•"/>
            </a:pPr>
            <a:endParaRPr lang="en-US" sz="1600" dirty="0"/>
          </a:p>
          <a:p>
            <a:pPr marL="171450" lvl="0" indent="-171450">
              <a:buFont typeface="Arial" panose="020B0604020202020204" pitchFamily="34" charset="0"/>
              <a:buChar char="•"/>
            </a:pPr>
            <a:endParaRPr lang="en-US" sz="1600" dirty="0"/>
          </a:p>
        </p:txBody>
      </p:sp>
      <p:pic>
        <p:nvPicPr>
          <p:cNvPr id="9" name="Picture 8">
            <a:extLst>
              <a:ext uri="{FF2B5EF4-FFF2-40B4-BE49-F238E27FC236}">
                <a16:creationId xmlns:a16="http://schemas.microsoft.com/office/drawing/2014/main" id="{D2639259-86E5-41C3-90BB-786CC36F6FCB}"/>
              </a:ext>
            </a:extLst>
          </p:cNvPr>
          <p:cNvPicPr>
            <a:picLocks noChangeAspect="1"/>
          </p:cNvPicPr>
          <p:nvPr/>
        </p:nvPicPr>
        <p:blipFill>
          <a:blip r:embed="rId2"/>
          <a:stretch>
            <a:fillRect/>
          </a:stretch>
        </p:blipFill>
        <p:spPr>
          <a:xfrm>
            <a:off x="6966423" y="1409610"/>
            <a:ext cx="4791075" cy="2838450"/>
          </a:xfrm>
          <a:prstGeom prst="rect">
            <a:avLst/>
          </a:prstGeom>
        </p:spPr>
      </p:pic>
      <p:pic>
        <p:nvPicPr>
          <p:cNvPr id="7" name="Picture 6">
            <a:extLst>
              <a:ext uri="{FF2B5EF4-FFF2-40B4-BE49-F238E27FC236}">
                <a16:creationId xmlns:a16="http://schemas.microsoft.com/office/drawing/2014/main" id="{87D4C570-0B2A-4E07-9099-3FD678AE179F}"/>
              </a:ext>
            </a:extLst>
          </p:cNvPr>
          <p:cNvPicPr>
            <a:picLocks noChangeAspect="1"/>
          </p:cNvPicPr>
          <p:nvPr/>
        </p:nvPicPr>
        <p:blipFill>
          <a:blip r:embed="rId3"/>
          <a:stretch>
            <a:fillRect/>
          </a:stretch>
        </p:blipFill>
        <p:spPr>
          <a:xfrm>
            <a:off x="7814147" y="4446716"/>
            <a:ext cx="3095625" cy="2228850"/>
          </a:xfrm>
          <a:prstGeom prst="rect">
            <a:avLst/>
          </a:prstGeom>
        </p:spPr>
      </p:pic>
    </p:spTree>
    <p:extLst>
      <p:ext uri="{BB962C8B-B14F-4D97-AF65-F5344CB8AC3E}">
        <p14:creationId xmlns:p14="http://schemas.microsoft.com/office/powerpoint/2010/main" val="1940133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1467883" y="432009"/>
            <a:ext cx="8911687" cy="1280890"/>
          </a:xfrm>
        </p:spPr>
        <p:txBody>
          <a:bodyPr>
            <a:normAutofit/>
          </a:bodyPr>
          <a:lstStyle/>
          <a:p>
            <a:r>
              <a:rPr lang="en-US" sz="4000" dirty="0"/>
              <a:t>Ditches</a:t>
            </a:r>
          </a:p>
        </p:txBody>
      </p:sp>
      <p:sp>
        <p:nvSpPr>
          <p:cNvPr id="6" name="Rectangle 5">
            <a:extLst>
              <a:ext uri="{FF2B5EF4-FFF2-40B4-BE49-F238E27FC236}">
                <a16:creationId xmlns:a16="http://schemas.microsoft.com/office/drawing/2014/main" id="{2153B4CC-5E71-4D74-9035-13496ADA03F8}"/>
              </a:ext>
            </a:extLst>
          </p:cNvPr>
          <p:cNvSpPr/>
          <p:nvPr/>
        </p:nvSpPr>
        <p:spPr>
          <a:xfrm>
            <a:off x="1467883" y="1703324"/>
            <a:ext cx="3330802" cy="1631216"/>
          </a:xfrm>
          <a:prstGeom prst="rect">
            <a:avLst/>
          </a:prstGeom>
          <a:solidFill>
            <a:schemeClr val="bg1">
              <a:alpha val="70000"/>
            </a:schemeClr>
          </a:solidFill>
        </p:spPr>
        <p:txBody>
          <a:bodyPr wrap="square">
            <a:spAutoFit/>
          </a:bodyPr>
          <a:lstStyle/>
          <a:p>
            <a:r>
              <a:rPr lang="en-US" sz="2000" b="1" dirty="0">
                <a:solidFill>
                  <a:schemeClr val="tx2"/>
                </a:solidFill>
              </a:rPr>
              <a:t>TOPICS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Check Dams</a:t>
            </a:r>
          </a:p>
          <a:p>
            <a:pPr marL="171450" lvl="0" indent="-171450">
              <a:buFont typeface="Arial" panose="020B0604020202020204" pitchFamily="34" charset="0"/>
              <a:buChar char="•"/>
            </a:pPr>
            <a:r>
              <a:rPr lang="en-US" sz="2000" dirty="0">
                <a:solidFill>
                  <a:schemeClr val="tx2"/>
                </a:solidFill>
              </a:rPr>
              <a:t>Re-grading Ditches</a:t>
            </a:r>
          </a:p>
          <a:p>
            <a:pPr marL="171450" lvl="0" indent="-171450">
              <a:buFont typeface="Arial" panose="020B0604020202020204" pitchFamily="34" charset="0"/>
              <a:buChar char="•"/>
            </a:pPr>
            <a:r>
              <a:rPr lang="en-US" sz="2000" dirty="0">
                <a:solidFill>
                  <a:schemeClr val="tx2"/>
                </a:solidFill>
              </a:rPr>
              <a:t>Stone Armoring (rip-rap)</a:t>
            </a:r>
          </a:p>
          <a:p>
            <a:pPr marL="171450" lvl="0" indent="-171450">
              <a:buFont typeface="Arial" panose="020B0604020202020204" pitchFamily="34" charset="0"/>
              <a:buChar char="•"/>
            </a:pPr>
            <a:r>
              <a:rPr lang="en-US" sz="2000" dirty="0">
                <a:solidFill>
                  <a:schemeClr val="tx2"/>
                </a:solidFill>
              </a:rPr>
              <a:t>Grass Swales</a:t>
            </a:r>
          </a:p>
        </p:txBody>
      </p:sp>
      <p:pic>
        <p:nvPicPr>
          <p:cNvPr id="14338" name="Picture 2" descr="Image result for eroding ditch">
            <a:extLst>
              <a:ext uri="{FF2B5EF4-FFF2-40B4-BE49-F238E27FC236}">
                <a16:creationId xmlns:a16="http://schemas.microsoft.com/office/drawing/2014/main" id="{8C510895-7B0F-4BBC-A715-105B6C974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727" y="1264555"/>
            <a:ext cx="5906860" cy="4430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01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1097895" y="296953"/>
            <a:ext cx="8911687" cy="1280890"/>
          </a:xfrm>
        </p:spPr>
        <p:txBody>
          <a:bodyPr>
            <a:normAutofit/>
          </a:bodyPr>
          <a:lstStyle/>
          <a:p>
            <a:r>
              <a:rPr lang="en-US" sz="4000" dirty="0"/>
              <a:t>Ditches – Check Dams</a:t>
            </a:r>
          </a:p>
        </p:txBody>
      </p:sp>
      <p:sp>
        <p:nvSpPr>
          <p:cNvPr id="6" name="Rectangle 5">
            <a:extLst>
              <a:ext uri="{FF2B5EF4-FFF2-40B4-BE49-F238E27FC236}">
                <a16:creationId xmlns:a16="http://schemas.microsoft.com/office/drawing/2014/main" id="{2153B4CC-5E71-4D74-9035-13496ADA03F8}"/>
              </a:ext>
            </a:extLst>
          </p:cNvPr>
          <p:cNvSpPr/>
          <p:nvPr/>
        </p:nvSpPr>
        <p:spPr>
          <a:xfrm>
            <a:off x="1097895" y="1577843"/>
            <a:ext cx="4086225" cy="1938992"/>
          </a:xfrm>
          <a:prstGeom prst="rect">
            <a:avLst/>
          </a:prstGeom>
          <a:solidFill>
            <a:schemeClr val="bg1">
              <a:alpha val="70000"/>
            </a:schemeClr>
          </a:solidFill>
        </p:spPr>
        <p:txBody>
          <a:bodyPr wrap="square">
            <a:spAutoFit/>
          </a:bodyPr>
          <a:lstStyle/>
          <a:p>
            <a:r>
              <a:rPr lang="en-US" sz="2000" b="1" dirty="0">
                <a:solidFill>
                  <a:schemeClr val="tx2"/>
                </a:solidFill>
              </a:rPr>
              <a:t>KEY CONCEPTS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Prevent erosion</a:t>
            </a:r>
          </a:p>
          <a:p>
            <a:pPr marL="171450" lvl="0" indent="-171450">
              <a:buFont typeface="Arial" panose="020B0604020202020204" pitchFamily="34" charset="0"/>
              <a:buChar char="•"/>
            </a:pPr>
            <a:r>
              <a:rPr lang="en-US" sz="2000" dirty="0">
                <a:solidFill>
                  <a:schemeClr val="tx2"/>
                </a:solidFill>
              </a:rPr>
              <a:t>Slow flow</a:t>
            </a:r>
          </a:p>
          <a:p>
            <a:pPr marL="171450" lvl="0" indent="-171450">
              <a:buFont typeface="Arial" panose="020B0604020202020204" pitchFamily="34" charset="0"/>
              <a:buChar char="•"/>
            </a:pPr>
            <a:r>
              <a:rPr lang="en-US" sz="2000" dirty="0">
                <a:solidFill>
                  <a:schemeClr val="tx2"/>
                </a:solidFill>
              </a:rPr>
              <a:t>Simple to install</a:t>
            </a:r>
          </a:p>
          <a:p>
            <a:pPr marL="171450" lvl="0" indent="-171450">
              <a:buFont typeface="Arial" panose="020B0604020202020204" pitchFamily="34" charset="0"/>
              <a:buChar char="•"/>
            </a:pPr>
            <a:r>
              <a:rPr lang="en-US" sz="2000" dirty="0">
                <a:solidFill>
                  <a:schemeClr val="tx2"/>
                </a:solidFill>
              </a:rPr>
              <a:t>Easy to maintain</a:t>
            </a:r>
          </a:p>
          <a:p>
            <a:pPr marL="171450" lvl="0" indent="-171450">
              <a:buFont typeface="Arial" panose="020B0604020202020204" pitchFamily="34" charset="0"/>
              <a:buChar char="•"/>
            </a:pPr>
            <a:r>
              <a:rPr lang="en-US" sz="2000" dirty="0">
                <a:solidFill>
                  <a:schemeClr val="tx2"/>
                </a:solidFill>
              </a:rPr>
              <a:t>Cheap!</a:t>
            </a:r>
          </a:p>
        </p:txBody>
      </p:sp>
      <p:pic>
        <p:nvPicPr>
          <p:cNvPr id="11266" name="Picture 2" descr="Image result for stone check dam">
            <a:extLst>
              <a:ext uri="{FF2B5EF4-FFF2-40B4-BE49-F238E27FC236}">
                <a16:creationId xmlns:a16="http://schemas.microsoft.com/office/drawing/2014/main" id="{A58D98AA-018B-4EB6-B734-F60A60085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897" y="3291030"/>
            <a:ext cx="4973081" cy="3288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063184-B50C-4F26-8E86-043012189A2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9258"/>
          <a:stretch/>
        </p:blipFill>
        <p:spPr>
          <a:xfrm>
            <a:off x="5988168" y="1145547"/>
            <a:ext cx="6525221" cy="2962523"/>
          </a:xfrm>
          <a:prstGeom prst="rect">
            <a:avLst/>
          </a:prstGeom>
        </p:spPr>
      </p:pic>
    </p:spTree>
    <p:extLst>
      <p:ext uri="{BB962C8B-B14F-4D97-AF65-F5344CB8AC3E}">
        <p14:creationId xmlns:p14="http://schemas.microsoft.com/office/powerpoint/2010/main" val="109537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845079" y="271775"/>
            <a:ext cx="8911687" cy="1280890"/>
          </a:xfrm>
        </p:spPr>
        <p:txBody>
          <a:bodyPr>
            <a:normAutofit/>
          </a:bodyPr>
          <a:lstStyle/>
          <a:p>
            <a:r>
              <a:rPr lang="en-US" sz="4000" dirty="0"/>
              <a:t>Ditches – Re-grading Ditches</a:t>
            </a:r>
          </a:p>
        </p:txBody>
      </p:sp>
      <p:pic>
        <p:nvPicPr>
          <p:cNvPr id="7" name="Picture 6">
            <a:extLst>
              <a:ext uri="{FF2B5EF4-FFF2-40B4-BE49-F238E27FC236}">
                <a16:creationId xmlns:a16="http://schemas.microsoft.com/office/drawing/2014/main" id="{3EE0B558-736E-4B0A-996B-C204B45F8217}"/>
              </a:ext>
            </a:extLst>
          </p:cNvPr>
          <p:cNvPicPr>
            <a:picLocks noChangeAspect="1"/>
          </p:cNvPicPr>
          <p:nvPr/>
        </p:nvPicPr>
        <p:blipFill>
          <a:blip r:embed="rId2"/>
          <a:stretch>
            <a:fillRect/>
          </a:stretch>
        </p:blipFill>
        <p:spPr>
          <a:xfrm>
            <a:off x="5965807" y="2828835"/>
            <a:ext cx="5410200" cy="2476500"/>
          </a:xfrm>
          <a:prstGeom prst="rect">
            <a:avLst/>
          </a:prstGeom>
        </p:spPr>
      </p:pic>
      <p:sp>
        <p:nvSpPr>
          <p:cNvPr id="8" name="Rectangle 7">
            <a:extLst>
              <a:ext uri="{FF2B5EF4-FFF2-40B4-BE49-F238E27FC236}">
                <a16:creationId xmlns:a16="http://schemas.microsoft.com/office/drawing/2014/main" id="{DE4A6BFD-5B27-4A86-B3B2-E6BBA4D9BA8C}"/>
              </a:ext>
            </a:extLst>
          </p:cNvPr>
          <p:cNvSpPr/>
          <p:nvPr/>
        </p:nvSpPr>
        <p:spPr>
          <a:xfrm>
            <a:off x="845079" y="1505396"/>
            <a:ext cx="4086225" cy="1323439"/>
          </a:xfrm>
          <a:prstGeom prst="rect">
            <a:avLst/>
          </a:prstGeom>
          <a:solidFill>
            <a:schemeClr val="bg1">
              <a:alpha val="70000"/>
            </a:schemeClr>
          </a:solidFill>
        </p:spPr>
        <p:txBody>
          <a:bodyPr wrap="square">
            <a:spAutoFit/>
          </a:bodyPr>
          <a:lstStyle/>
          <a:p>
            <a:r>
              <a:rPr lang="en-US" sz="2000" b="1" dirty="0">
                <a:solidFill>
                  <a:schemeClr val="tx2"/>
                </a:solidFill>
              </a:rPr>
              <a:t>CONSIDERATIONS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Stone armoring is NOT always necessary – only above ~5% slopes</a:t>
            </a:r>
          </a:p>
          <a:p>
            <a:pPr marL="171450" lvl="0" indent="-171450">
              <a:buFont typeface="Arial" panose="020B0604020202020204" pitchFamily="34" charset="0"/>
              <a:buChar char="•"/>
            </a:pPr>
            <a:r>
              <a:rPr lang="en-US" sz="2000" dirty="0">
                <a:solidFill>
                  <a:schemeClr val="tx2"/>
                </a:solidFill>
              </a:rPr>
              <a:t>Gentle side slopes are crucial</a:t>
            </a:r>
          </a:p>
        </p:txBody>
      </p:sp>
    </p:spTree>
    <p:extLst>
      <p:ext uri="{BB962C8B-B14F-4D97-AF65-F5344CB8AC3E}">
        <p14:creationId xmlns:p14="http://schemas.microsoft.com/office/powerpoint/2010/main" val="3322448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0B47-1954-4872-9B31-A4436BD03D3D}"/>
              </a:ext>
            </a:extLst>
          </p:cNvPr>
          <p:cNvSpPr>
            <a:spLocks noGrp="1"/>
          </p:cNvSpPr>
          <p:nvPr>
            <p:ph type="title"/>
          </p:nvPr>
        </p:nvSpPr>
        <p:spPr>
          <a:xfrm>
            <a:off x="1038045" y="224506"/>
            <a:ext cx="8911687" cy="1280890"/>
          </a:xfrm>
        </p:spPr>
        <p:txBody>
          <a:bodyPr>
            <a:normAutofit/>
          </a:bodyPr>
          <a:lstStyle/>
          <a:p>
            <a:r>
              <a:rPr lang="en-US" sz="4000" dirty="0"/>
              <a:t>Ditches – Grass Swales</a:t>
            </a:r>
          </a:p>
        </p:txBody>
      </p:sp>
      <p:sp>
        <p:nvSpPr>
          <p:cNvPr id="8" name="Rectangle 7">
            <a:extLst>
              <a:ext uri="{FF2B5EF4-FFF2-40B4-BE49-F238E27FC236}">
                <a16:creationId xmlns:a16="http://schemas.microsoft.com/office/drawing/2014/main" id="{DE4A6BFD-5B27-4A86-B3B2-E6BBA4D9BA8C}"/>
              </a:ext>
            </a:extLst>
          </p:cNvPr>
          <p:cNvSpPr/>
          <p:nvPr/>
        </p:nvSpPr>
        <p:spPr>
          <a:xfrm>
            <a:off x="1038045" y="1505396"/>
            <a:ext cx="4086225" cy="1323439"/>
          </a:xfrm>
          <a:prstGeom prst="rect">
            <a:avLst/>
          </a:prstGeom>
          <a:solidFill>
            <a:schemeClr val="bg1">
              <a:alpha val="70000"/>
            </a:schemeClr>
          </a:solidFill>
        </p:spPr>
        <p:txBody>
          <a:bodyPr wrap="square">
            <a:spAutoFit/>
          </a:bodyPr>
          <a:lstStyle/>
          <a:p>
            <a:r>
              <a:rPr lang="en-US" sz="2000" b="1" dirty="0">
                <a:solidFill>
                  <a:schemeClr val="tx2"/>
                </a:solidFill>
              </a:rPr>
              <a:t>CONSIDERATIONS</a:t>
            </a:r>
            <a:endParaRPr lang="en-US" sz="2000" dirty="0">
              <a:solidFill>
                <a:schemeClr val="tx2"/>
              </a:solidFill>
            </a:endParaRPr>
          </a:p>
          <a:p>
            <a:pPr marL="171450" lvl="0" indent="-171450">
              <a:buFont typeface="Arial" panose="020B0604020202020204" pitchFamily="34" charset="0"/>
              <a:buChar char="•"/>
            </a:pPr>
            <a:r>
              <a:rPr lang="en-US" sz="2000" dirty="0">
                <a:solidFill>
                  <a:schemeClr val="tx2"/>
                </a:solidFill>
              </a:rPr>
              <a:t>Stone armoring is NOT always necessary – only above ~5% slopes</a:t>
            </a:r>
          </a:p>
          <a:p>
            <a:pPr marL="171450" lvl="0" indent="-171450">
              <a:buFont typeface="Arial" panose="020B0604020202020204" pitchFamily="34" charset="0"/>
              <a:buChar char="•"/>
            </a:pPr>
            <a:r>
              <a:rPr lang="en-US" sz="2000" dirty="0">
                <a:solidFill>
                  <a:schemeClr val="tx2"/>
                </a:solidFill>
              </a:rPr>
              <a:t>Gentle side slopes are crucial</a:t>
            </a:r>
          </a:p>
        </p:txBody>
      </p:sp>
      <p:pic>
        <p:nvPicPr>
          <p:cNvPr id="1026" name="Picture 2" descr="Image result for grass swales">
            <a:extLst>
              <a:ext uri="{FF2B5EF4-FFF2-40B4-BE49-F238E27FC236}">
                <a16:creationId xmlns:a16="http://schemas.microsoft.com/office/drawing/2014/main" id="{B83B78C7-0FCE-4C4B-9349-D06CDDA1C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585" y="1264555"/>
            <a:ext cx="5501370" cy="3759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5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6714"/>
            <a:ext cx="10515600" cy="1325563"/>
          </a:xfrm>
        </p:spPr>
        <p:txBody>
          <a:bodyPr/>
          <a:lstStyle/>
          <a:p>
            <a:r>
              <a:rPr lang="en-US" dirty="0"/>
              <a:t>Resource Guide</a:t>
            </a:r>
          </a:p>
        </p:txBody>
      </p:sp>
      <p:sp>
        <p:nvSpPr>
          <p:cNvPr id="3" name="Content Placeholder 2"/>
          <p:cNvSpPr>
            <a:spLocks noGrp="1"/>
          </p:cNvSpPr>
          <p:nvPr>
            <p:ph idx="1"/>
          </p:nvPr>
        </p:nvSpPr>
        <p:spPr>
          <a:xfrm>
            <a:off x="1524000" y="1617849"/>
            <a:ext cx="8229600" cy="4525963"/>
          </a:xfrm>
          <a:solidFill>
            <a:srgbClr val="FFFFFF">
              <a:alpha val="30196"/>
            </a:srgbClr>
          </a:solidFill>
        </p:spPr>
        <p:txBody>
          <a:bodyPr>
            <a:normAutofit/>
          </a:bodyPr>
          <a:lstStyle/>
          <a:p>
            <a:pPr marL="0" indent="0">
              <a:buNone/>
            </a:pPr>
            <a:r>
              <a:rPr lang="en-US" sz="2600" b="1" dirty="0"/>
              <a:t>Franklin County Stormwater Collaborative</a:t>
            </a:r>
            <a:r>
              <a:rPr lang="en-US" sz="2600" dirty="0"/>
              <a:t>   </a:t>
            </a:r>
            <a:r>
              <a:rPr lang="en-US" sz="2600" u="sng" dirty="0">
                <a:hlinkClick r:id="rId3"/>
              </a:rPr>
              <a:t>http://www.fcsvt.org</a:t>
            </a:r>
            <a:r>
              <a:rPr lang="en-US" sz="2600" dirty="0"/>
              <a:t> </a:t>
            </a:r>
          </a:p>
          <a:p>
            <a:pPr marL="0" indent="0">
              <a:buNone/>
            </a:pPr>
            <a:r>
              <a:rPr lang="en-US" sz="2600" dirty="0"/>
              <a:t>Resource for stormwater educational materials and events (trainings or clean-up days). </a:t>
            </a:r>
          </a:p>
          <a:p>
            <a:pPr marL="0" indent="0">
              <a:buNone/>
            </a:pPr>
            <a:endParaRPr lang="en-US" sz="2600" i="1" dirty="0"/>
          </a:p>
          <a:p>
            <a:pPr marL="0" indent="0">
              <a:buNone/>
            </a:pPr>
            <a:endParaRPr lang="en-US" sz="2600" i="1" dirty="0"/>
          </a:p>
          <a:p>
            <a:pPr marL="0" indent="0">
              <a:buNone/>
            </a:pPr>
            <a:r>
              <a:rPr lang="en-US" sz="2600" i="1" dirty="0"/>
              <a:t>We will be posting this workshop’s resources and expanding the content of the website so check back! </a:t>
            </a:r>
            <a:r>
              <a:rPr lang="en-US" sz="2600" dirty="0"/>
              <a:t> </a:t>
            </a:r>
          </a:p>
          <a:p>
            <a:endParaRPr lang="en-US" sz="3400" b="1" dirty="0"/>
          </a:p>
          <a:p>
            <a:endParaRPr lang="en-US" sz="4600" b="1" dirty="0"/>
          </a:p>
          <a:p>
            <a:pPr marL="0" indent="0">
              <a:buNone/>
            </a:pPr>
            <a:endParaRPr lang="en-US" sz="4600" b="1" dirty="0"/>
          </a:p>
        </p:txBody>
      </p:sp>
    </p:spTree>
    <p:extLst>
      <p:ext uri="{BB962C8B-B14F-4D97-AF65-F5344CB8AC3E}">
        <p14:creationId xmlns:p14="http://schemas.microsoft.com/office/powerpoint/2010/main" val="180257838"/>
      </p:ext>
    </p:extLst>
  </p:cSld>
  <p:clrMapOvr>
    <a:masterClrMapping/>
  </p:clrMapOvr>
  <mc:AlternateContent xmlns:mc="http://schemas.openxmlformats.org/markup-compatibility/2006" xmlns:p14="http://schemas.microsoft.com/office/powerpoint/2010/main">
    <mc:Choice Requires="p14">
      <p:transition spd="slow" p14:dur="2000" advTm="50716"/>
    </mc:Choice>
    <mc:Fallback xmlns="">
      <p:transition spd="slow" advTm="5071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205" y="206445"/>
            <a:ext cx="10515600" cy="1325563"/>
          </a:xfrm>
        </p:spPr>
        <p:txBody>
          <a:bodyPr>
            <a:normAutofit/>
          </a:bodyPr>
          <a:lstStyle/>
          <a:p>
            <a:r>
              <a:rPr lang="en-US" sz="4000" dirty="0"/>
              <a:t>Resource Guide</a:t>
            </a:r>
          </a:p>
        </p:txBody>
      </p:sp>
      <p:sp>
        <p:nvSpPr>
          <p:cNvPr id="3" name="Content Placeholder 2"/>
          <p:cNvSpPr>
            <a:spLocks noGrp="1"/>
          </p:cNvSpPr>
          <p:nvPr>
            <p:ph idx="1"/>
          </p:nvPr>
        </p:nvSpPr>
        <p:spPr>
          <a:xfrm>
            <a:off x="1262205" y="1066800"/>
            <a:ext cx="9339119" cy="4921973"/>
          </a:xfrm>
        </p:spPr>
        <p:txBody>
          <a:bodyPr>
            <a:normAutofit fontScale="77500" lnSpcReduction="20000"/>
          </a:bodyPr>
          <a:lstStyle/>
          <a:p>
            <a:endParaRPr lang="en-US" dirty="0"/>
          </a:p>
          <a:p>
            <a:r>
              <a:rPr lang="en-US" sz="2600" b="0" i="0" u="none" strike="noStrike" dirty="0">
                <a:solidFill>
                  <a:srgbClr val="000000"/>
                </a:solidFill>
                <a:effectLst/>
                <a:latin typeface="+mn-lt"/>
                <a:hlinkClick r:id="rId3"/>
              </a:rPr>
              <a:t>VT Better Roads Manual</a:t>
            </a:r>
            <a:r>
              <a:rPr lang="en-US" sz="2600" b="0" i="0" dirty="0">
                <a:solidFill>
                  <a:srgbClr val="000000"/>
                </a:solidFill>
                <a:effectLst/>
                <a:latin typeface="+mn-lt"/>
              </a:rPr>
              <a:t> (2019)</a:t>
            </a:r>
          </a:p>
          <a:p>
            <a:pPr algn="l" fontAlgn="base">
              <a:buFont typeface="Arial" panose="020B0604020202020204" pitchFamily="34" charset="0"/>
              <a:buChar char="•"/>
            </a:pPr>
            <a:r>
              <a:rPr lang="en-US" sz="2600" b="0" i="0" u="none" strike="noStrike" dirty="0">
                <a:solidFill>
                  <a:srgbClr val="000000"/>
                </a:solidFill>
                <a:effectLst/>
                <a:latin typeface="+mn-lt"/>
                <a:hlinkClick r:id="rId4"/>
              </a:rPr>
              <a:t>Gravel Road Maintenance Manual: A Guide for Landowners on Camp and Other Gravel Roads</a:t>
            </a:r>
            <a:r>
              <a:rPr lang="en-US" sz="2600" b="0" i="0" dirty="0">
                <a:solidFill>
                  <a:srgbClr val="000000"/>
                </a:solidFill>
                <a:effectLst/>
                <a:latin typeface="+mn-lt"/>
              </a:rPr>
              <a:t> (Maine DEP, 2016)</a:t>
            </a:r>
          </a:p>
          <a:p>
            <a:pPr algn="l" fontAlgn="base">
              <a:buFont typeface="Arial" panose="020B0604020202020204" pitchFamily="34" charset="0"/>
              <a:buChar char="•"/>
            </a:pPr>
            <a:r>
              <a:rPr lang="en-US" sz="2600" b="0" i="0" u="none" strike="noStrike" dirty="0">
                <a:solidFill>
                  <a:srgbClr val="000000"/>
                </a:solidFill>
                <a:effectLst/>
                <a:latin typeface="+mn-lt"/>
                <a:hlinkClick r:id="rId5"/>
              </a:rPr>
              <a:t>VT Guide to Stormwater Management for Homeowners &amp; Small Businesses</a:t>
            </a:r>
            <a:r>
              <a:rPr lang="en-US" sz="2600" b="0" i="0" dirty="0">
                <a:solidFill>
                  <a:srgbClr val="000000"/>
                </a:solidFill>
                <a:effectLst/>
                <a:latin typeface="+mn-lt"/>
              </a:rPr>
              <a:t> (2018)</a:t>
            </a:r>
          </a:p>
          <a:p>
            <a:pPr algn="l" fontAlgn="base"/>
            <a:r>
              <a:rPr lang="en-US" sz="2600" b="0" i="0" dirty="0">
                <a:solidFill>
                  <a:srgbClr val="000000"/>
                </a:solidFill>
                <a:effectLst/>
                <a:latin typeface="+mn-lt"/>
              </a:rPr>
              <a:t>​VT Lake Wise Program factsheets:</a:t>
            </a:r>
          </a:p>
          <a:p>
            <a:pPr marL="742950" lvl="1" indent="-285750" algn="l" fontAlgn="base">
              <a:buFont typeface="Arial" panose="020B0604020202020204" pitchFamily="34" charset="0"/>
              <a:buChar char="•"/>
            </a:pPr>
            <a:r>
              <a:rPr lang="en-US" sz="2600" b="0" i="0" dirty="0">
                <a:solidFill>
                  <a:srgbClr val="000000"/>
                </a:solidFill>
                <a:effectLst/>
                <a:latin typeface="+mn-lt"/>
              </a:rPr>
              <a:t>2021 </a:t>
            </a:r>
            <a:r>
              <a:rPr lang="en-US" sz="2600" b="0" i="0" dirty="0" err="1">
                <a:solidFill>
                  <a:srgbClr val="000000"/>
                </a:solidFill>
                <a:effectLst/>
                <a:latin typeface="+mn-lt"/>
              </a:rPr>
              <a:t>Lakewise</a:t>
            </a:r>
            <a:r>
              <a:rPr lang="en-US" sz="2600" b="0" i="0" dirty="0">
                <a:solidFill>
                  <a:srgbClr val="000000"/>
                </a:solidFill>
                <a:effectLst/>
                <a:latin typeface="+mn-lt"/>
              </a:rPr>
              <a:t> Bioengineering Manual (coming soon!)</a:t>
            </a:r>
          </a:p>
          <a:p>
            <a:pPr marL="742950" lvl="1" indent="-285750" algn="l" fontAlgn="base">
              <a:buFont typeface="Arial" panose="020B0604020202020204" pitchFamily="34" charset="0"/>
              <a:buChar char="•"/>
            </a:pPr>
            <a:r>
              <a:rPr lang="en-US" sz="2600" b="0" i="0" u="none" strike="noStrike" dirty="0">
                <a:solidFill>
                  <a:srgbClr val="000000"/>
                </a:solidFill>
                <a:effectLst/>
                <a:latin typeface="+mn-lt"/>
                <a:hlinkClick r:id="rId6"/>
              </a:rPr>
              <a:t>Summary of Best Management Practices</a:t>
            </a:r>
            <a:endParaRPr lang="en-US" sz="2600" b="0" i="0" dirty="0">
              <a:solidFill>
                <a:srgbClr val="000000"/>
              </a:solidFill>
              <a:effectLst/>
              <a:latin typeface="+mn-lt"/>
            </a:endParaRPr>
          </a:p>
          <a:p>
            <a:pPr marL="742950" lvl="1" indent="-285750" algn="l" fontAlgn="base">
              <a:buFont typeface="Arial" panose="020B0604020202020204" pitchFamily="34" charset="0"/>
              <a:buChar char="•"/>
            </a:pPr>
            <a:r>
              <a:rPr lang="en-US" sz="2600" b="0" i="0" u="none" strike="noStrike" dirty="0">
                <a:solidFill>
                  <a:srgbClr val="000000"/>
                </a:solidFill>
                <a:effectLst/>
                <a:latin typeface="+mn-lt"/>
                <a:hlinkClick r:id="rId7"/>
              </a:rPr>
              <a:t>Crowned Driveways, Good Gravel, &amp; Rock or Grass Lined Drainage Ditches</a:t>
            </a:r>
            <a:endParaRPr lang="en-US" sz="2600" b="0" i="0" dirty="0">
              <a:solidFill>
                <a:srgbClr val="000000"/>
              </a:solidFill>
              <a:effectLst/>
              <a:latin typeface="+mn-lt"/>
            </a:endParaRPr>
          </a:p>
          <a:p>
            <a:pPr marL="742950" lvl="1" indent="-285750" algn="l" fontAlgn="base">
              <a:buFont typeface="Arial" panose="020B0604020202020204" pitchFamily="34" charset="0"/>
              <a:buChar char="•"/>
            </a:pPr>
            <a:r>
              <a:rPr lang="en-US" sz="2600" b="0" i="0" u="none" strike="noStrike" dirty="0">
                <a:solidFill>
                  <a:srgbClr val="000000"/>
                </a:solidFill>
                <a:effectLst/>
                <a:latin typeface="+mn-lt"/>
                <a:hlinkClick r:id="rId8"/>
              </a:rPr>
              <a:t>Infiltration Trenches</a:t>
            </a:r>
            <a:endParaRPr lang="en-US" sz="2600" b="0" i="0" dirty="0">
              <a:solidFill>
                <a:srgbClr val="000000"/>
              </a:solidFill>
              <a:effectLst/>
              <a:latin typeface="+mn-lt"/>
            </a:endParaRPr>
          </a:p>
          <a:p>
            <a:pPr marL="742950" lvl="1" indent="-285750" algn="l" fontAlgn="base">
              <a:buFont typeface="Arial" panose="020B0604020202020204" pitchFamily="34" charset="0"/>
              <a:buChar char="•"/>
            </a:pPr>
            <a:r>
              <a:rPr lang="en-US" sz="2600" b="0" i="0" u="none" strike="noStrike" dirty="0">
                <a:solidFill>
                  <a:srgbClr val="000000"/>
                </a:solidFill>
                <a:effectLst/>
                <a:latin typeface="+mn-lt"/>
                <a:hlinkClick r:id="rId9"/>
              </a:rPr>
              <a:t>Open-top Culverts and Rock Aprons</a:t>
            </a:r>
            <a:endParaRPr lang="en-US" sz="2600" b="0" i="0" dirty="0">
              <a:solidFill>
                <a:srgbClr val="000000"/>
              </a:solidFill>
              <a:effectLst/>
              <a:latin typeface="+mn-lt"/>
            </a:endParaRPr>
          </a:p>
          <a:p>
            <a:pPr marL="742950" lvl="1" indent="-285750" algn="l" fontAlgn="base">
              <a:buFont typeface="Arial" panose="020B0604020202020204" pitchFamily="34" charset="0"/>
              <a:buChar char="•"/>
            </a:pPr>
            <a:r>
              <a:rPr lang="en-US" sz="2600" b="0" i="0" u="none" strike="noStrike" dirty="0">
                <a:solidFill>
                  <a:srgbClr val="000000"/>
                </a:solidFill>
                <a:effectLst/>
                <a:latin typeface="+mn-lt"/>
                <a:hlinkClick r:id="rId10"/>
              </a:rPr>
              <a:t>Turnouts</a:t>
            </a:r>
            <a:endParaRPr lang="en-US" sz="2600" b="0" i="0" dirty="0">
              <a:solidFill>
                <a:srgbClr val="000000"/>
              </a:solidFill>
              <a:effectLst/>
              <a:latin typeface="+mn-lt"/>
            </a:endParaRPr>
          </a:p>
          <a:p>
            <a:pPr algn="l" fontAlgn="base"/>
            <a:r>
              <a:rPr lang="en-US" sz="2600" b="0" i="0" dirty="0">
                <a:solidFill>
                  <a:srgbClr val="000000"/>
                </a:solidFill>
                <a:effectLst/>
                <a:latin typeface="+mn-lt"/>
              </a:rPr>
              <a:t>​</a:t>
            </a:r>
            <a:r>
              <a:rPr lang="en-US" sz="2600" b="0" i="0" u="none" strike="noStrike" dirty="0">
                <a:solidFill>
                  <a:srgbClr val="000000"/>
                </a:solidFill>
                <a:effectLst/>
                <a:latin typeface="+mn-lt"/>
                <a:hlinkClick r:id="rId11"/>
              </a:rPr>
              <a:t>2018 VLCT Drainage Management Standards for Town Highway Access Policies</a:t>
            </a:r>
            <a:endParaRPr lang="en-US" sz="2600" b="0" i="0" dirty="0">
              <a:solidFill>
                <a:srgbClr val="000000"/>
              </a:solidFill>
              <a:effectLst/>
              <a:latin typeface="+mn-lt"/>
            </a:endParaRPr>
          </a:p>
          <a:p>
            <a:pPr algn="l" fontAlgn="base"/>
            <a:r>
              <a:rPr lang="en-US" sz="2600" b="0" i="0" dirty="0">
                <a:solidFill>
                  <a:srgbClr val="000000"/>
                </a:solidFill>
                <a:effectLst/>
                <a:latin typeface="+mn-lt"/>
              </a:rPr>
              <a:t>​</a:t>
            </a:r>
            <a:r>
              <a:rPr lang="en-US" sz="2600" b="0" i="0" u="none" strike="noStrike" dirty="0">
                <a:solidFill>
                  <a:srgbClr val="000000"/>
                </a:solidFill>
                <a:effectLst/>
                <a:latin typeface="+mn-lt"/>
                <a:hlinkClick r:id="rId12"/>
              </a:rPr>
              <a:t>“What’s with all the Rock in the Ditch?” A Landowner’s Quick Guide to the Municipal Roads General Permit (MRGP)</a:t>
            </a:r>
            <a:endParaRPr lang="en-US" sz="2600" b="0" i="0" dirty="0">
              <a:solidFill>
                <a:srgbClr val="000000"/>
              </a:solidFill>
              <a:effectLst/>
              <a:latin typeface="+mn-lt"/>
            </a:endParaRPr>
          </a:p>
          <a:p>
            <a:endParaRPr lang="en-US" b="0" i="0" dirty="0">
              <a:solidFill>
                <a:srgbClr val="000000"/>
              </a:solidFill>
              <a:effectLst/>
            </a:endParaRPr>
          </a:p>
        </p:txBody>
      </p:sp>
    </p:spTree>
    <p:extLst>
      <p:ext uri="{BB962C8B-B14F-4D97-AF65-F5344CB8AC3E}">
        <p14:creationId xmlns:p14="http://schemas.microsoft.com/office/powerpoint/2010/main" val="3066713294"/>
      </p:ext>
    </p:extLst>
  </p:cSld>
  <p:clrMapOvr>
    <a:masterClrMapping/>
  </p:clrMapOvr>
  <mc:AlternateContent xmlns:mc="http://schemas.openxmlformats.org/markup-compatibility/2006" xmlns:p14="http://schemas.microsoft.com/office/powerpoint/2010/main">
    <mc:Choice Requires="p14">
      <p:transition spd="slow" p14:dur="2000" advTm="39719"/>
    </mc:Choice>
    <mc:Fallback xmlns="">
      <p:transition spd="slow" advTm="3971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7"/>
            <a:ext cx="10515600" cy="1325563"/>
          </a:xfrm>
        </p:spPr>
        <p:txBody>
          <a:bodyPr/>
          <a:lstStyle/>
          <a:p>
            <a:r>
              <a:rPr lang="en-US" dirty="0"/>
              <a:t>Thank You!</a:t>
            </a:r>
          </a:p>
        </p:txBody>
      </p:sp>
      <p:sp>
        <p:nvSpPr>
          <p:cNvPr id="3" name="Content Placeholder 2"/>
          <p:cNvSpPr>
            <a:spLocks noGrp="1"/>
          </p:cNvSpPr>
          <p:nvPr>
            <p:ph idx="1"/>
          </p:nvPr>
        </p:nvSpPr>
        <p:spPr>
          <a:xfrm>
            <a:off x="838200" y="1472609"/>
            <a:ext cx="8229600" cy="4800600"/>
          </a:xfrm>
          <a:solidFill>
            <a:srgbClr val="FFFFFF">
              <a:alpha val="30196"/>
            </a:srgbClr>
          </a:solidFill>
        </p:spPr>
        <p:txBody>
          <a:bodyPr>
            <a:normAutofit/>
          </a:bodyPr>
          <a:lstStyle/>
          <a:p>
            <a:pPr marL="0" indent="0">
              <a:buNone/>
            </a:pPr>
            <a:r>
              <a:rPr lang="en-US" b="1" dirty="0"/>
              <a:t>Northwest Regional Planning Commission</a:t>
            </a:r>
          </a:p>
          <a:p>
            <a:pPr marL="0" indent="0">
              <a:buNone/>
            </a:pPr>
            <a:r>
              <a:rPr lang="en-US" dirty="0"/>
              <a:t> Linda </a:t>
            </a:r>
            <a:r>
              <a:rPr lang="en-US" dirty="0" err="1"/>
              <a:t>Blasch</a:t>
            </a:r>
            <a:endParaRPr lang="en-US" dirty="0"/>
          </a:p>
          <a:p>
            <a:pPr marL="0" indent="0">
              <a:buNone/>
            </a:pPr>
            <a:r>
              <a:rPr lang="en-US" dirty="0">
                <a:hlinkClick r:id="rId3"/>
              </a:rPr>
              <a:t>lblasch@nrpcvt.com</a:t>
            </a:r>
            <a:r>
              <a:rPr lang="en-US" dirty="0"/>
              <a:t>  (802) 524-5958 EXT. 21</a:t>
            </a:r>
          </a:p>
          <a:p>
            <a:pPr marL="0" indent="0">
              <a:buNone/>
            </a:pPr>
            <a:endParaRPr lang="en-US" dirty="0"/>
          </a:p>
          <a:p>
            <a:pPr marL="0" indent="0">
              <a:buNone/>
            </a:pPr>
            <a:r>
              <a:rPr lang="en-US" b="1" dirty="0"/>
              <a:t>Watershed Consulting </a:t>
            </a:r>
          </a:p>
          <a:p>
            <a:pPr marL="0" indent="0">
              <a:buNone/>
            </a:pPr>
            <a:r>
              <a:rPr lang="en-US" dirty="0"/>
              <a:t>Andres Torizzo</a:t>
            </a:r>
          </a:p>
          <a:p>
            <a:pPr marL="0" indent="0">
              <a:buNone/>
            </a:pPr>
            <a:r>
              <a:rPr lang="en-US" dirty="0">
                <a:hlinkClick r:id="rId4"/>
              </a:rPr>
              <a:t>andres@watershedca.com</a:t>
            </a:r>
            <a:r>
              <a:rPr lang="en-US" dirty="0"/>
              <a:t> (802) 497-2367</a:t>
            </a:r>
          </a:p>
          <a:p>
            <a:pPr marL="0" indent="0">
              <a:buNone/>
            </a:pPr>
            <a:endParaRPr lang="en-US" sz="4600" dirty="0"/>
          </a:p>
        </p:txBody>
      </p:sp>
    </p:spTree>
    <p:extLst>
      <p:ext uri="{BB962C8B-B14F-4D97-AF65-F5344CB8AC3E}">
        <p14:creationId xmlns:p14="http://schemas.microsoft.com/office/powerpoint/2010/main" val="1049459119"/>
      </p:ext>
    </p:extLst>
  </p:cSld>
  <p:clrMapOvr>
    <a:masterClrMapping/>
  </p:clrMapOvr>
  <mc:AlternateContent xmlns:mc="http://schemas.openxmlformats.org/markup-compatibility/2006" xmlns:p14="http://schemas.microsoft.com/office/powerpoint/2010/main">
    <mc:Choice Requires="p14">
      <p:transition spd="slow" p14:dur="2000" advTm="777"/>
    </mc:Choice>
    <mc:Fallback xmlns="">
      <p:transition spd="slow" advTm="7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Path of Stormwater</a:t>
            </a:r>
          </a:p>
        </p:txBody>
      </p:sp>
      <p:sp>
        <p:nvSpPr>
          <p:cNvPr id="6" name="Text Placeholder 5"/>
          <p:cNvSpPr>
            <a:spLocks noGrp="1"/>
          </p:cNvSpPr>
          <p:nvPr>
            <p:ph type="body" idx="1"/>
          </p:nvPr>
        </p:nvSpPr>
        <p:spPr>
          <a:xfrm>
            <a:off x="1524000" y="1350169"/>
            <a:ext cx="4572000" cy="446087"/>
          </a:xfrm>
        </p:spPr>
        <p:txBody>
          <a:bodyPr>
            <a:normAutofit fontScale="92500" lnSpcReduction="10000"/>
          </a:bodyPr>
          <a:lstStyle/>
          <a:p>
            <a:pPr algn="ctr"/>
            <a:r>
              <a:rPr lang="en-US" dirty="0"/>
              <a:t>Storm drain network</a:t>
            </a:r>
          </a:p>
        </p:txBody>
      </p:sp>
      <p:sp>
        <p:nvSpPr>
          <p:cNvPr id="8" name="Text Placeholder 7"/>
          <p:cNvSpPr>
            <a:spLocks noGrp="1"/>
          </p:cNvSpPr>
          <p:nvPr>
            <p:ph type="body" sz="quarter" idx="3"/>
          </p:nvPr>
        </p:nvSpPr>
        <p:spPr>
          <a:xfrm>
            <a:off x="6096001" y="1388270"/>
            <a:ext cx="4571999" cy="369887"/>
          </a:xfrm>
        </p:spPr>
        <p:txBody>
          <a:bodyPr>
            <a:normAutofit fontScale="92500" lnSpcReduction="10000"/>
          </a:bodyPr>
          <a:lstStyle/>
          <a:p>
            <a:pPr algn="ctr"/>
            <a:r>
              <a:rPr lang="en-US" dirty="0"/>
              <a:t>Town ditch (&amp; culvert) network</a:t>
            </a:r>
          </a:p>
        </p:txBody>
      </p:sp>
      <p:pic>
        <p:nvPicPr>
          <p:cNvPr id="1026" name="Picture 2" descr="Image result for storm drain system">
            <a:extLst>
              <a:ext uri="{FF2B5EF4-FFF2-40B4-BE49-F238E27FC236}">
                <a16:creationId xmlns:a16="http://schemas.microsoft.com/office/drawing/2014/main" id="{0A5CDD27-D887-45BD-AA4D-5388DC3499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7385" y="1900480"/>
            <a:ext cx="2514600" cy="1998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orm drain system">
            <a:extLst>
              <a:ext uri="{FF2B5EF4-FFF2-40B4-BE49-F238E27FC236}">
                <a16:creationId xmlns:a16="http://schemas.microsoft.com/office/drawing/2014/main" id="{219EB82E-4142-4301-A933-50B517A05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705" y="4059181"/>
            <a:ext cx="3509963" cy="25688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ural culvert system">
            <a:extLst>
              <a:ext uri="{FF2B5EF4-FFF2-40B4-BE49-F238E27FC236}">
                <a16:creationId xmlns:a16="http://schemas.microsoft.com/office/drawing/2014/main" id="{015C32E7-B9DD-4278-A47A-1B0DF7D62F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6512" y="3995539"/>
            <a:ext cx="3509963" cy="26324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ad ditches stormwater">
            <a:extLst>
              <a:ext uri="{FF2B5EF4-FFF2-40B4-BE49-F238E27FC236}">
                <a16:creationId xmlns:a16="http://schemas.microsoft.com/office/drawing/2014/main" id="{95D79775-A7D5-4E66-96E0-721EC46C5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947013"/>
            <a:ext cx="3544186"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22115"/>
      </p:ext>
    </p:extLst>
  </p:cSld>
  <p:clrMapOvr>
    <a:masterClrMapping/>
  </p:clrMapOvr>
  <mc:AlternateContent xmlns:mc="http://schemas.openxmlformats.org/markup-compatibility/2006" xmlns:p14="http://schemas.microsoft.com/office/powerpoint/2010/main">
    <mc:Choice Requires="p14">
      <p:transition spd="slow" p14:dur="2000" advTm="52001"/>
    </mc:Choice>
    <mc:Fallback xmlns="">
      <p:transition spd="slow" advTm="520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N:\Water Resources\River Restoration 2008\Mill River Stabilization\photos\3.27.09 001.jpg">
            <a:extLst>
              <a:ext uri="{FF2B5EF4-FFF2-40B4-BE49-F238E27FC236}">
                <a16:creationId xmlns:a16="http://schemas.microsoft.com/office/drawing/2014/main" id="{DBD616C0-A1AC-4374-A537-1B271565E2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49" t="25762"/>
          <a:stretch/>
        </p:blipFill>
        <p:spPr bwMode="auto">
          <a:xfrm>
            <a:off x="8458916" y="2295260"/>
            <a:ext cx="2133600" cy="1393559"/>
          </a:xfrm>
          <a:prstGeom prst="roundRect">
            <a:avLst>
              <a:gd name="adj" fmla="val 11111"/>
            </a:avLst>
          </a:prstGeom>
          <a:ln w="9525" cap="rnd">
            <a:solidFill>
              <a:schemeClr val="tx1"/>
            </a:solidFill>
            <a:prstDash val="solid"/>
          </a:ln>
          <a:effectLst/>
          <a:scene3d>
            <a:camera prst="perspectiveFront" fov="5400000"/>
            <a:lightRig rig="threePt" dir="t">
              <a:rot lat="0" lon="0" rev="19200000"/>
            </a:lightRig>
          </a:scene3d>
          <a:sp3d extrusionH="25400">
            <a:extrusionClr>
              <a:srgbClr val="FFFFFF"/>
            </a:extrusion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58B7F19-30C4-4ECC-8F00-0EA9A8630E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41"/>
          <a:stretch/>
        </p:blipFill>
        <p:spPr bwMode="auto">
          <a:xfrm>
            <a:off x="6103658" y="2295260"/>
            <a:ext cx="2223043" cy="1393559"/>
          </a:xfrm>
          <a:prstGeom prst="roundRect">
            <a:avLst>
              <a:gd name="adj" fmla="val 11111"/>
            </a:avLst>
          </a:prstGeom>
          <a:ln w="9525" cap="rnd">
            <a:solidFill>
              <a:schemeClr val="tx1"/>
            </a:solidFill>
            <a:prstDash val="soli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981200" y="76200"/>
            <a:ext cx="7315200" cy="1143000"/>
          </a:xfrm>
        </p:spPr>
        <p:txBody>
          <a:bodyPr>
            <a:normAutofit fontScale="90000"/>
          </a:bodyPr>
          <a:lstStyle/>
          <a:p>
            <a:r>
              <a:rPr lang="en-US" dirty="0"/>
              <a:t>Why is Stormwater A Problem? </a:t>
            </a:r>
          </a:p>
        </p:txBody>
      </p:sp>
      <p:sp>
        <p:nvSpPr>
          <p:cNvPr id="3" name="Content Placeholder 2"/>
          <p:cNvSpPr>
            <a:spLocks noGrp="1"/>
          </p:cNvSpPr>
          <p:nvPr>
            <p:ph idx="1"/>
          </p:nvPr>
        </p:nvSpPr>
        <p:spPr>
          <a:xfrm>
            <a:off x="1634997" y="1448667"/>
            <a:ext cx="4510639" cy="5105400"/>
          </a:xfrm>
        </p:spPr>
        <p:txBody>
          <a:bodyPr>
            <a:normAutofit fontScale="92500" lnSpcReduction="10000"/>
          </a:bodyPr>
          <a:lstStyle/>
          <a:p>
            <a:r>
              <a:rPr lang="en-US" sz="2600" dirty="0">
                <a:latin typeface="+mn-lt"/>
              </a:rPr>
              <a:t>Changes in hydrology</a:t>
            </a:r>
          </a:p>
          <a:p>
            <a:pPr lvl="1"/>
            <a:r>
              <a:rPr lang="en-US" sz="2200" dirty="0">
                <a:latin typeface="+mn-lt"/>
              </a:rPr>
              <a:t>Increased flooding</a:t>
            </a:r>
          </a:p>
          <a:p>
            <a:pPr lvl="1"/>
            <a:r>
              <a:rPr lang="en-US" sz="2200" dirty="0">
                <a:latin typeface="+mn-lt"/>
              </a:rPr>
              <a:t>Stream bank erosion</a:t>
            </a:r>
          </a:p>
          <a:p>
            <a:pPr lvl="1"/>
            <a:r>
              <a:rPr lang="en-US" sz="2200" dirty="0">
                <a:latin typeface="+mn-lt"/>
              </a:rPr>
              <a:t>Lower groundwater infiltration</a:t>
            </a:r>
          </a:p>
          <a:p>
            <a:r>
              <a:rPr lang="en-US" sz="2600" dirty="0">
                <a:latin typeface="+mn-lt"/>
              </a:rPr>
              <a:t>Sediment Transport</a:t>
            </a:r>
          </a:p>
          <a:p>
            <a:pPr lvl="1"/>
            <a:r>
              <a:rPr lang="en-US" sz="2200" dirty="0">
                <a:latin typeface="+mn-lt"/>
              </a:rPr>
              <a:t>Stress on overall aquatic ecosystem </a:t>
            </a:r>
          </a:p>
          <a:p>
            <a:r>
              <a:rPr lang="en-US" sz="2600" dirty="0">
                <a:latin typeface="+mn-lt"/>
              </a:rPr>
              <a:t>Nutrient Overload</a:t>
            </a:r>
          </a:p>
          <a:p>
            <a:pPr lvl="1"/>
            <a:r>
              <a:rPr lang="en-US" sz="2200" dirty="0">
                <a:latin typeface="+mn-lt"/>
              </a:rPr>
              <a:t>Increase algae blooms</a:t>
            </a:r>
          </a:p>
          <a:p>
            <a:pPr lvl="1"/>
            <a:r>
              <a:rPr lang="en-US" sz="2200" dirty="0">
                <a:latin typeface="+mn-lt"/>
              </a:rPr>
              <a:t>Economic &amp; Recreational Nuisance</a:t>
            </a:r>
          </a:p>
          <a:p>
            <a:r>
              <a:rPr lang="en-US" sz="2600" dirty="0">
                <a:latin typeface="+mn-lt"/>
              </a:rPr>
              <a:t>Bacteria Transport</a:t>
            </a:r>
          </a:p>
          <a:p>
            <a:pPr lvl="1"/>
            <a:r>
              <a:rPr lang="en-US" sz="2200" dirty="0">
                <a:latin typeface="+mn-lt"/>
              </a:rPr>
              <a:t>Excess nutrients in waterbody</a:t>
            </a:r>
          </a:p>
          <a:p>
            <a:r>
              <a:rPr lang="en-US" sz="2600" dirty="0">
                <a:latin typeface="+mn-lt"/>
              </a:rPr>
              <a:t>Damages infrastructure</a:t>
            </a:r>
          </a:p>
          <a:p>
            <a:r>
              <a:rPr lang="en-US" sz="2600" dirty="0">
                <a:latin typeface="+mn-lt"/>
              </a:rPr>
              <a:t>Pollutants</a:t>
            </a:r>
          </a:p>
        </p:txBody>
      </p:sp>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69669" r="66430"/>
          <a:stretch/>
        </p:blipFill>
        <p:spPr bwMode="auto">
          <a:xfrm>
            <a:off x="6014174" y="5190677"/>
            <a:ext cx="2441276" cy="14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17" t="38694" r="66704" b="32406"/>
          <a:stretch/>
        </p:blipFill>
        <p:spPr bwMode="auto">
          <a:xfrm>
            <a:off x="8512781" y="5228343"/>
            <a:ext cx="2209084" cy="137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198F9625-9196-4F0C-9111-DE1E2E76B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824"/>
          <a:stretch/>
        </p:blipFill>
        <p:spPr bwMode="auto">
          <a:xfrm>
            <a:off x="6096000" y="3772364"/>
            <a:ext cx="2312565" cy="1393558"/>
          </a:xfrm>
          <a:prstGeom prst="roundRect">
            <a:avLst>
              <a:gd name="adj" fmla="val 11111"/>
            </a:avLst>
          </a:prstGeom>
          <a:ln w="9525" cap="rnd">
            <a:solidFill>
              <a:schemeClr val="tx1"/>
            </a:solidFill>
            <a:prstDash val="solid"/>
          </a:ln>
          <a:effectLst/>
          <a:extLst>
            <a:ext uri="{909E8E84-426E-40DD-AFC4-6F175D3DCCD1}">
              <a14:hiddenFill xmlns:a14="http://schemas.microsoft.com/office/drawing/2010/main">
                <a:solidFill>
                  <a:schemeClr val="accent1"/>
                </a:solidFill>
              </a14:hiddenFill>
            </a:ext>
          </a:extLst>
        </p:spPr>
      </p:pic>
      <p:pic>
        <p:nvPicPr>
          <p:cNvPr id="8" name="Picture 5">
            <a:extLst>
              <a:ext uri="{FF2B5EF4-FFF2-40B4-BE49-F238E27FC236}">
                <a16:creationId xmlns:a16="http://schemas.microsoft.com/office/drawing/2014/main" id="{EF6EE8C7-3B94-46F8-A608-81D827EF9E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97"/>
          <a:stretch/>
        </p:blipFill>
        <p:spPr bwMode="auto">
          <a:xfrm>
            <a:off x="8375922" y="742787"/>
            <a:ext cx="2133600" cy="1429347"/>
          </a:xfrm>
          <a:prstGeom prst="roundRect">
            <a:avLst>
              <a:gd name="adj" fmla="val 11111"/>
            </a:avLst>
          </a:prstGeom>
          <a:ln w="9525" cap="rnd">
            <a:solidFill>
              <a:schemeClr val="tx1"/>
            </a:solidFill>
            <a:prstDash val="solid"/>
          </a:ln>
          <a:effectLst/>
          <a:extLst>
            <a:ext uri="{909E8E84-426E-40DD-AFC4-6F175D3DCCD1}">
              <a14:hiddenFill xmlns:a14="http://schemas.microsoft.com/office/drawing/2010/main">
                <a:solidFill>
                  <a:schemeClr val="accent1"/>
                </a:solidFill>
              </a14:hiddenFill>
            </a:ext>
          </a:extLst>
        </p:spPr>
      </p:pic>
      <p:pic>
        <p:nvPicPr>
          <p:cNvPr id="1027" name="Picture 3" descr="WashOut1_wcdpa">
            <a:extLst>
              <a:ext uri="{FF2B5EF4-FFF2-40B4-BE49-F238E27FC236}">
                <a16:creationId xmlns:a16="http://schemas.microsoft.com/office/drawing/2014/main" id="{796F580D-1275-44F7-BE02-FAAEADCE9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0171" b="1729"/>
          <a:stretch>
            <a:fillRect/>
          </a:stretch>
        </p:blipFill>
        <p:spPr bwMode="auto">
          <a:xfrm>
            <a:off x="6051278" y="725199"/>
            <a:ext cx="2223043" cy="1446935"/>
          </a:xfrm>
          <a:prstGeom prst="roundRect">
            <a:avLst>
              <a:gd name="adj" fmla="val 11111"/>
            </a:avLst>
          </a:prstGeom>
          <a:ln w="9525" algn="in">
            <a:solidFill>
              <a:srgbClr val="000000"/>
            </a:solidFill>
            <a:miter lim="800000"/>
            <a:headEnd/>
            <a:tailEnd/>
          </a:ln>
          <a:effectLst>
            <a:outerShdw dist="35921" dir="2700000" algn="ctr" rotWithShape="0">
              <a:srgbClr val="EEECE1"/>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208057F-5E7B-4369-ACC6-1C6A298D9A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72" t="39402" r="29557" b="31953"/>
          <a:stretch/>
        </p:blipFill>
        <p:spPr>
          <a:xfrm>
            <a:off x="8529755" y="3794322"/>
            <a:ext cx="2062761" cy="1371600"/>
          </a:xfrm>
          <a:prstGeom prst="roundRect">
            <a:avLst>
              <a:gd name="adj" fmla="val 11111"/>
            </a:avLst>
          </a:prstGeom>
          <a:ln w="9525" cap="rnd">
            <a:solidFill>
              <a:schemeClr val="tx1"/>
            </a:solidFill>
            <a:prstDash val="solid"/>
          </a:ln>
          <a:effectLst/>
        </p:spPr>
      </p:pic>
    </p:spTree>
    <p:extLst>
      <p:ext uri="{BB962C8B-B14F-4D97-AF65-F5344CB8AC3E}">
        <p14:creationId xmlns:p14="http://schemas.microsoft.com/office/powerpoint/2010/main" val="4195116594"/>
      </p:ext>
    </p:extLst>
  </p:cSld>
  <p:clrMapOvr>
    <a:masterClrMapping/>
  </p:clrMapOvr>
  <mc:AlternateContent xmlns:mc="http://schemas.openxmlformats.org/markup-compatibility/2006" xmlns:p14="http://schemas.microsoft.com/office/powerpoint/2010/main">
    <mc:Choice Requires="p14">
      <p:transition spd="slow" p14:dur="2000" advTm="146415"/>
    </mc:Choice>
    <mc:Fallback xmlns="">
      <p:transition spd="slow" advTm="14641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76200"/>
            <a:ext cx="8229600" cy="1143000"/>
          </a:xfrm>
        </p:spPr>
        <p:txBody>
          <a:bodyPr>
            <a:noAutofit/>
          </a:bodyPr>
          <a:lstStyle/>
          <a:p>
            <a:r>
              <a:rPr lang="en-US" altLang="en-US" dirty="0"/>
              <a:t>The Stormwater &amp; Phosphorus Connection</a:t>
            </a:r>
          </a:p>
        </p:txBody>
      </p:sp>
      <p:sp>
        <p:nvSpPr>
          <p:cNvPr id="62467" name="Rectangle 3"/>
          <p:cNvSpPr>
            <a:spLocks noGrp="1" noChangeArrowheads="1"/>
          </p:cNvSpPr>
          <p:nvPr>
            <p:ph type="body" sz="half" idx="1"/>
          </p:nvPr>
        </p:nvSpPr>
        <p:spPr>
          <a:xfrm>
            <a:off x="1981200" y="1371601"/>
            <a:ext cx="4038600" cy="4754563"/>
          </a:xfrm>
        </p:spPr>
        <p:txBody>
          <a:bodyPr>
            <a:normAutofit/>
          </a:bodyPr>
          <a:lstStyle/>
          <a:p>
            <a:pPr marL="0" indent="0" algn="ctr">
              <a:buNone/>
            </a:pPr>
            <a:r>
              <a:rPr lang="en-US" altLang="en-US" sz="2400" dirty="0"/>
              <a:t>Stormwater can increase erosion in the stream channel</a:t>
            </a:r>
          </a:p>
          <a:p>
            <a:pPr marL="0" indent="0" algn="ctr">
              <a:buNone/>
            </a:pPr>
            <a:endParaRPr lang="en-US" altLang="en-US" sz="2400" dirty="0"/>
          </a:p>
          <a:p>
            <a:pPr marL="0" indent="0" algn="ctr">
              <a:buNone/>
            </a:pPr>
            <a:r>
              <a:rPr lang="en-US" altLang="en-US" sz="2400" dirty="0"/>
              <a:t>Our soils contain high levels of phosphorus</a:t>
            </a:r>
          </a:p>
          <a:p>
            <a:pPr marL="0" indent="0" algn="ctr">
              <a:buNone/>
            </a:pPr>
            <a:endParaRPr lang="en-US" altLang="en-US" sz="2400" dirty="0"/>
          </a:p>
          <a:p>
            <a:pPr marL="0" indent="0" algn="ctr">
              <a:buNone/>
            </a:pPr>
            <a:r>
              <a:rPr lang="en-US" altLang="en-US" sz="2400" dirty="0"/>
              <a:t>Sediment is carried to the lake </a:t>
            </a:r>
          </a:p>
          <a:p>
            <a:pPr marL="0" indent="0">
              <a:buNone/>
            </a:pPr>
            <a:endParaRPr lang="en-US" altLang="en-US" sz="2400" dirty="0">
              <a:solidFill>
                <a:srgbClr val="FF0000"/>
              </a:solidFill>
            </a:endParaRPr>
          </a:p>
        </p:txBody>
      </p:sp>
      <p:pic>
        <p:nvPicPr>
          <p:cNvPr id="62468" name="Picture 4" descr="IMG_0933"/>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11305"/>
          <a:stretch/>
        </p:blipFill>
        <p:spPr>
          <a:xfrm>
            <a:off x="6573137" y="1371601"/>
            <a:ext cx="3580266" cy="42345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0" name="Text Box 6"/>
          <p:cNvSpPr txBox="1">
            <a:spLocks noChangeArrowheads="1"/>
          </p:cNvSpPr>
          <p:nvPr/>
        </p:nvSpPr>
        <p:spPr bwMode="auto">
          <a:xfrm>
            <a:off x="6553200" y="5587426"/>
            <a:ext cx="358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err="1"/>
              <a:t>Rugg</a:t>
            </a:r>
            <a:r>
              <a:rPr lang="en-US" altLang="en-US" sz="1600" dirty="0"/>
              <a:t> Brook below the Industrial Park before restoration</a:t>
            </a:r>
          </a:p>
        </p:txBody>
      </p:sp>
      <p:sp>
        <p:nvSpPr>
          <p:cNvPr id="2" name="Down Arrow 1"/>
          <p:cNvSpPr/>
          <p:nvPr/>
        </p:nvSpPr>
        <p:spPr>
          <a:xfrm>
            <a:off x="3771900" y="214067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771900" y="342636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3771900" y="4276979"/>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lcbp.org/wp-content/uploads/2012/08/sedimentplumesmixing.jpg">
            <a:extLst>
              <a:ext uri="{FF2B5EF4-FFF2-40B4-BE49-F238E27FC236}">
                <a16:creationId xmlns:a16="http://schemas.microsoft.com/office/drawing/2014/main" id="{8EB1F7B3-0341-4B8E-9DA1-B689B98E13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334"/>
          <a:stretch/>
        </p:blipFill>
        <p:spPr bwMode="auto">
          <a:xfrm>
            <a:off x="2779793" y="4953000"/>
            <a:ext cx="2441415" cy="169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723804"/>
      </p:ext>
    </p:extLst>
  </p:cSld>
  <p:clrMapOvr>
    <a:masterClrMapping/>
  </p:clrMapOvr>
  <mc:AlternateContent xmlns:mc="http://schemas.openxmlformats.org/markup-compatibility/2006" xmlns:p14="http://schemas.microsoft.com/office/powerpoint/2010/main">
    <mc:Choice Requires="p14">
      <p:transition spd="slow" p14:dur="2000" advTm="66037"/>
    </mc:Choice>
    <mc:Fallback xmlns="">
      <p:transition spd="slow" advTm="660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holland.NRPCVT\AppData\Local\Microsoft\Windows\Temporary Internet Files\Content.IE5\Y1L4IHRJ\thinking-clip-art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1"/>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166688"/>
            <a:ext cx="10515600" cy="1325563"/>
          </a:xfrm>
        </p:spPr>
        <p:txBody>
          <a:bodyPr>
            <a:normAutofit/>
          </a:bodyPr>
          <a:lstStyle/>
          <a:p>
            <a:r>
              <a:rPr lang="en-US" dirty="0"/>
              <a:t>How much runoff are we talking?</a:t>
            </a:r>
          </a:p>
        </p:txBody>
      </p:sp>
      <p:sp>
        <p:nvSpPr>
          <p:cNvPr id="3" name="Content Placeholder 2"/>
          <p:cNvSpPr>
            <a:spLocks noGrp="1"/>
          </p:cNvSpPr>
          <p:nvPr>
            <p:ph idx="1"/>
          </p:nvPr>
        </p:nvSpPr>
        <p:spPr>
          <a:xfrm>
            <a:off x="1981200" y="1371601"/>
            <a:ext cx="8229600" cy="2204103"/>
          </a:xfrm>
        </p:spPr>
        <p:txBody>
          <a:bodyPr>
            <a:normAutofit/>
          </a:bodyPr>
          <a:lstStyle/>
          <a:p>
            <a:pPr marL="0" indent="0" algn="ctr">
              <a:buNone/>
            </a:pPr>
            <a:r>
              <a:rPr lang="en-US" dirty="0">
                <a:sym typeface="Wingdings" panose="05000000000000000000" pitchFamily="2" charset="2"/>
              </a:rPr>
              <a:t>     </a:t>
            </a:r>
            <a:r>
              <a:rPr lang="en-US" sz="2400" dirty="0">
                <a:sym typeface="Wingdings" panose="05000000000000000000" pitchFamily="2" charset="2"/>
              </a:rPr>
              <a:t>E</a:t>
            </a:r>
            <a:r>
              <a:rPr lang="en-US" sz="2400" dirty="0"/>
              <a:t>stimate the volume of stormwater generated from a 1” rainstorm</a:t>
            </a:r>
            <a:endParaRPr lang="en-US" sz="2400" b="1" dirty="0"/>
          </a:p>
          <a:p>
            <a:pPr marL="0" indent="0" algn="ctr">
              <a:buNone/>
            </a:pPr>
            <a:r>
              <a:rPr lang="en-US" sz="2400" b="1" dirty="0"/>
              <a:t>Stormwater volume (gallons) = (Total Impervious Area ft</a:t>
            </a:r>
            <a:r>
              <a:rPr lang="en-US" sz="2400" b="1" baseline="30000" dirty="0"/>
              <a:t>2</a:t>
            </a:r>
            <a:r>
              <a:rPr lang="en-US" sz="2400" b="1" dirty="0"/>
              <a:t>) x 0.0833 x 7.488</a:t>
            </a:r>
          </a:p>
          <a:p>
            <a:pPr marL="0" indent="0" algn="ctr">
              <a:buNone/>
            </a:pPr>
            <a:r>
              <a:rPr lang="en-US" sz="2400" dirty="0"/>
              <a:t>0.0833 feet in one inch and  7.48 gallons are in a cubic foot</a:t>
            </a:r>
          </a:p>
        </p:txBody>
      </p:sp>
      <p:graphicFrame>
        <p:nvGraphicFramePr>
          <p:cNvPr id="7" name="Table 6"/>
          <p:cNvGraphicFramePr>
            <a:graphicFrameLocks noGrp="1"/>
          </p:cNvGraphicFramePr>
          <p:nvPr>
            <p:extLst>
              <p:ext uri="{D42A27DB-BD31-4B8C-83A1-F6EECF244321}">
                <p14:modId xmlns:p14="http://schemas.microsoft.com/office/powerpoint/2010/main" val="2600521090"/>
              </p:ext>
            </p:extLst>
          </p:nvPr>
        </p:nvGraphicFramePr>
        <p:xfrm>
          <a:off x="1981200" y="3575704"/>
          <a:ext cx="8305800" cy="2971801"/>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3276600">
                  <a:extLst>
                    <a:ext uri="{9D8B030D-6E8A-4147-A177-3AD203B41FA5}">
                      <a16:colId xmlns:a16="http://schemas.microsoft.com/office/drawing/2014/main" val="20003"/>
                    </a:ext>
                  </a:extLst>
                </a:gridCol>
              </a:tblGrid>
              <a:tr h="727058">
                <a:tc>
                  <a:txBody>
                    <a:bodyPr/>
                    <a:lstStyle/>
                    <a:p>
                      <a:r>
                        <a:rPr lang="en-US" dirty="0"/>
                        <a:t>Driveway </a:t>
                      </a:r>
                      <a:r>
                        <a:rPr lang="en-US" baseline="0" dirty="0"/>
                        <a:t> Lengths (assuming 12ft width)</a:t>
                      </a:r>
                      <a:endParaRPr lang="en-US" dirty="0"/>
                    </a:p>
                  </a:txBody>
                  <a:tcPr/>
                </a:tc>
                <a:tc>
                  <a:txBody>
                    <a:bodyPr/>
                    <a:lstStyle/>
                    <a:p>
                      <a:r>
                        <a:rPr lang="en-US" dirty="0"/>
                        <a:t>Driveway Area</a:t>
                      </a:r>
                    </a:p>
                  </a:txBody>
                  <a:tcPr/>
                </a:tc>
                <a:tc>
                  <a:txBody>
                    <a:bodyPr/>
                    <a:lstStyle/>
                    <a:p>
                      <a:r>
                        <a:rPr lang="en-US" dirty="0"/>
                        <a:t>Gallons of Runoff</a:t>
                      </a:r>
                    </a:p>
                  </a:txBody>
                  <a:tcPr/>
                </a:tc>
                <a:tc>
                  <a:txBody>
                    <a:bodyPr/>
                    <a:lstStyle/>
                    <a:p>
                      <a:r>
                        <a:rPr lang="en-US" dirty="0"/>
                        <a:t>This fills…</a:t>
                      </a:r>
                    </a:p>
                  </a:txBody>
                  <a:tcPr/>
                </a:tc>
                <a:extLst>
                  <a:ext uri="{0D108BD9-81ED-4DB2-BD59-A6C34878D82A}">
                    <a16:rowId xmlns:a16="http://schemas.microsoft.com/office/drawing/2014/main" val="10000"/>
                  </a:ext>
                </a:extLst>
              </a:tr>
              <a:tr h="562846">
                <a:tc>
                  <a:txBody>
                    <a:bodyPr/>
                    <a:lstStyle/>
                    <a:p>
                      <a:r>
                        <a:rPr lang="en-US" dirty="0"/>
                        <a:t>Median - 148 </a:t>
                      </a:r>
                      <a:r>
                        <a:rPr lang="en-US" dirty="0" err="1"/>
                        <a:t>ft</a:t>
                      </a:r>
                      <a:r>
                        <a:rPr lang="en-US" dirty="0"/>
                        <a:t> </a:t>
                      </a:r>
                    </a:p>
                  </a:txBody>
                  <a:tcPr/>
                </a:tc>
                <a:tc>
                  <a:txBody>
                    <a:bodyPr/>
                    <a:lstStyle/>
                    <a:p>
                      <a:r>
                        <a:rPr lang="en-US" b="1" dirty="0"/>
                        <a:t>1,776 </a:t>
                      </a:r>
                      <a:r>
                        <a:rPr lang="en-US" b="1" dirty="0" err="1"/>
                        <a:t>sq</a:t>
                      </a:r>
                      <a:r>
                        <a:rPr lang="en-US" b="1" baseline="0" dirty="0"/>
                        <a:t> </a:t>
                      </a:r>
                      <a:r>
                        <a:rPr lang="en-US" b="1" baseline="0" dirty="0" err="1"/>
                        <a:t>ft</a:t>
                      </a:r>
                      <a:endParaRPr lang="en-US" b="1" dirty="0"/>
                    </a:p>
                  </a:txBody>
                  <a:tcPr/>
                </a:tc>
                <a:tc>
                  <a:txBody>
                    <a:bodyPr/>
                    <a:lstStyle/>
                    <a:p>
                      <a:r>
                        <a:rPr lang="en-US" b="1" dirty="0"/>
                        <a:t>1,108 gall</a:t>
                      </a:r>
                    </a:p>
                  </a:txBody>
                  <a:tcPr/>
                </a:tc>
                <a:tc>
                  <a:txBody>
                    <a:bodyPr/>
                    <a:lstStyle/>
                    <a:p>
                      <a:endParaRPr lang="en-US" b="1" dirty="0"/>
                    </a:p>
                  </a:txBody>
                  <a:tcPr/>
                </a:tc>
                <a:extLst>
                  <a:ext uri="{0D108BD9-81ED-4DB2-BD59-A6C34878D82A}">
                    <a16:rowId xmlns:a16="http://schemas.microsoft.com/office/drawing/2014/main" val="10001"/>
                  </a:ext>
                </a:extLst>
              </a:tr>
              <a:tr h="643244">
                <a:tc>
                  <a:txBody>
                    <a:bodyPr/>
                    <a:lstStyle/>
                    <a:p>
                      <a:r>
                        <a:rPr lang="en-US" dirty="0"/>
                        <a:t>Average – 284 </a:t>
                      </a:r>
                      <a:r>
                        <a:rPr lang="en-US" dirty="0" err="1"/>
                        <a:t>ft</a:t>
                      </a:r>
                      <a:r>
                        <a:rPr lang="en-US" dirty="0"/>
                        <a:t> </a:t>
                      </a:r>
                    </a:p>
                  </a:txBody>
                  <a:tcPr/>
                </a:tc>
                <a:tc>
                  <a:txBody>
                    <a:bodyPr/>
                    <a:lstStyle/>
                    <a:p>
                      <a:r>
                        <a:rPr lang="en-US" b="1" dirty="0"/>
                        <a:t>3,408 </a:t>
                      </a:r>
                      <a:r>
                        <a:rPr lang="en-US" b="1" dirty="0" err="1"/>
                        <a:t>sq</a:t>
                      </a:r>
                      <a:r>
                        <a:rPr lang="en-US" b="1" baseline="0" dirty="0"/>
                        <a:t> </a:t>
                      </a:r>
                      <a:r>
                        <a:rPr lang="en-US" b="1" baseline="0" dirty="0" err="1"/>
                        <a:t>ft</a:t>
                      </a:r>
                      <a:endParaRPr lang="en-US" b="1" dirty="0"/>
                    </a:p>
                  </a:txBody>
                  <a:tcPr/>
                </a:tc>
                <a:tc>
                  <a:txBody>
                    <a:bodyPr/>
                    <a:lstStyle/>
                    <a:p>
                      <a:r>
                        <a:rPr lang="en-US" b="1" dirty="0"/>
                        <a:t>2,126 gall</a:t>
                      </a:r>
                    </a:p>
                  </a:txBody>
                  <a:tcPr/>
                </a:tc>
                <a:tc>
                  <a:txBody>
                    <a:bodyPr/>
                    <a:lstStyle/>
                    <a:p>
                      <a:endParaRPr lang="en-US" b="1" dirty="0"/>
                    </a:p>
                  </a:txBody>
                  <a:tcPr/>
                </a:tc>
                <a:extLst>
                  <a:ext uri="{0D108BD9-81ED-4DB2-BD59-A6C34878D82A}">
                    <a16:rowId xmlns:a16="http://schemas.microsoft.com/office/drawing/2014/main" val="10002"/>
                  </a:ext>
                </a:extLst>
              </a:tr>
              <a:tr h="1038653">
                <a:tc>
                  <a:txBody>
                    <a:bodyPr/>
                    <a:lstStyle/>
                    <a:p>
                      <a:r>
                        <a:rPr lang="en-US" dirty="0"/>
                        <a:t>26% of driveways between 300-499</a:t>
                      </a:r>
                      <a:r>
                        <a:rPr lang="en-US" baseline="0" dirty="0"/>
                        <a:t> </a:t>
                      </a:r>
                      <a:r>
                        <a:rPr lang="en-US" baseline="0" dirty="0" err="1"/>
                        <a:t>ft</a:t>
                      </a:r>
                      <a:r>
                        <a:rPr lang="en-US" baseline="0" dirty="0"/>
                        <a:t> (average 385 </a:t>
                      </a:r>
                      <a:r>
                        <a:rPr lang="en-US" baseline="0" dirty="0" err="1"/>
                        <a:t>ft</a:t>
                      </a:r>
                      <a:r>
                        <a:rPr lang="en-US" baseline="0" dirty="0"/>
                        <a:t>)</a:t>
                      </a:r>
                      <a:endParaRPr lang="en-US" dirty="0"/>
                    </a:p>
                  </a:txBody>
                  <a:tcPr/>
                </a:tc>
                <a:tc>
                  <a:txBody>
                    <a:bodyPr/>
                    <a:lstStyle/>
                    <a:p>
                      <a:r>
                        <a:rPr lang="en-US" b="1" dirty="0"/>
                        <a:t>4,620</a:t>
                      </a:r>
                      <a:r>
                        <a:rPr lang="en-US" b="1" baseline="0" dirty="0"/>
                        <a:t> </a:t>
                      </a:r>
                      <a:r>
                        <a:rPr lang="en-US" b="1" baseline="0" dirty="0" err="1"/>
                        <a:t>sq</a:t>
                      </a:r>
                      <a:r>
                        <a:rPr lang="en-US" b="1" baseline="0" dirty="0"/>
                        <a:t> </a:t>
                      </a:r>
                      <a:r>
                        <a:rPr lang="en-US" b="1" baseline="0" dirty="0" err="1"/>
                        <a:t>ft</a:t>
                      </a:r>
                      <a:endParaRPr lang="en-US" b="1" dirty="0"/>
                    </a:p>
                  </a:txBody>
                  <a:tcPr/>
                </a:tc>
                <a:tc>
                  <a:txBody>
                    <a:bodyPr/>
                    <a:lstStyle/>
                    <a:p>
                      <a:r>
                        <a:rPr lang="en-US" b="1" dirty="0"/>
                        <a:t>2,882 gall</a:t>
                      </a:r>
                    </a:p>
                  </a:txBody>
                  <a:tcPr/>
                </a:tc>
                <a:tc>
                  <a:txBody>
                    <a:bodyPr/>
                    <a:lstStyle/>
                    <a:p>
                      <a:endParaRPr lang="en-US" b="1" dirty="0"/>
                    </a:p>
                  </a:txBody>
                  <a:tcPr/>
                </a:tc>
                <a:extLst>
                  <a:ext uri="{0D108BD9-81ED-4DB2-BD59-A6C34878D82A}">
                    <a16:rowId xmlns:a16="http://schemas.microsoft.com/office/drawing/2014/main" val="10003"/>
                  </a:ext>
                </a:extLst>
              </a:tr>
            </a:tbl>
          </a:graphicData>
        </a:graphic>
      </p:graphicFrame>
      <p:pic>
        <p:nvPicPr>
          <p:cNvPr id="19" name="Picture 6" descr="C:\Users\aholland\AppData\Local\Microsoft\Windows\Temporary Internet Files\Content.IE5\RVLCVQ5P\170px-OCR-A_char_Plus_Sign.sv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26" t="38296" r="17417" b="9530"/>
          <a:stretch/>
        </p:blipFill>
        <p:spPr bwMode="auto">
          <a:xfrm rot="2745682">
            <a:off x="8108661" y="5010560"/>
            <a:ext cx="377744" cy="377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hot tub transparent">
            <a:extLst>
              <a:ext uri="{FF2B5EF4-FFF2-40B4-BE49-F238E27FC236}">
                <a16:creationId xmlns:a16="http://schemas.microsoft.com/office/drawing/2014/main" id="{104D4F0B-52C0-4455-B2BE-46FB0C4AF42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088" l="2000" r="97667"/>
                    </a14:imgEffect>
                  </a14:imgLayer>
                </a14:imgProps>
              </a:ext>
              <a:ext uri="{28A0092B-C50C-407E-A947-70E740481C1C}">
                <a14:useLocalDpi xmlns:a14="http://schemas.microsoft.com/office/drawing/2010/main" val="0"/>
              </a:ext>
            </a:extLst>
          </a:blip>
          <a:srcRect/>
          <a:stretch>
            <a:fillRect/>
          </a:stretch>
        </p:blipFill>
        <p:spPr bwMode="auto">
          <a:xfrm>
            <a:off x="7266279" y="4291331"/>
            <a:ext cx="738815" cy="558215"/>
          </a:xfrm>
          <a:prstGeom prst="roundRect">
            <a:avLst>
              <a:gd name="adj" fmla="val 22905"/>
            </a:avLst>
          </a:prstGeom>
          <a:noFill/>
          <a:extLst>
            <a:ext uri="{909E8E84-426E-40DD-AFC4-6F175D3DCCD1}">
              <a14:hiddenFill xmlns:a14="http://schemas.microsoft.com/office/drawing/2010/main">
                <a:solidFill>
                  <a:srgbClr val="FFFFFF"/>
                </a:solidFill>
              </a14:hiddenFill>
            </a:ext>
          </a:extLst>
        </p:spPr>
      </p:pic>
      <p:pic>
        <p:nvPicPr>
          <p:cNvPr id="44" name="Picture 6" descr="C:\Users\aholland\AppData\Local\Microsoft\Windows\Temporary Internet Files\Content.IE5\RVLCVQ5P\170px-OCR-A_char_Plus_Sign.svg[1].png">
            <a:extLst>
              <a:ext uri="{FF2B5EF4-FFF2-40B4-BE49-F238E27FC236}">
                <a16:creationId xmlns:a16="http://schemas.microsoft.com/office/drawing/2014/main" id="{28A5C8C2-46C6-4ACE-883C-1DF5E41905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26" t="38296" r="17417" b="9530"/>
          <a:stretch/>
        </p:blipFill>
        <p:spPr bwMode="auto">
          <a:xfrm rot="2635781">
            <a:off x="8106906" y="4382212"/>
            <a:ext cx="369374" cy="3693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Users\aholland\AppData\Local\Microsoft\Windows\Temporary Internet Files\Content.IE5\RVLCVQ5P\170px-OCR-A_char_Plus_Sign.svg[1].png">
            <a:extLst>
              <a:ext uri="{FF2B5EF4-FFF2-40B4-BE49-F238E27FC236}">
                <a16:creationId xmlns:a16="http://schemas.microsoft.com/office/drawing/2014/main" id="{18EEF4B0-6FB2-4966-8844-576A1E673B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26" t="38296" r="17417" b="9530"/>
          <a:stretch/>
        </p:blipFill>
        <p:spPr bwMode="auto">
          <a:xfrm rot="2623637">
            <a:off x="8162144" y="5809025"/>
            <a:ext cx="413107" cy="41310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hot tub transparent">
            <a:extLst>
              <a:ext uri="{FF2B5EF4-FFF2-40B4-BE49-F238E27FC236}">
                <a16:creationId xmlns:a16="http://schemas.microsoft.com/office/drawing/2014/main" id="{F06C9810-318F-4845-8CAF-0C63409280B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088" l="2000" r="97667"/>
                    </a14:imgEffect>
                  </a14:imgLayer>
                </a14:imgProps>
              </a:ext>
              <a:ext uri="{28A0092B-C50C-407E-A947-70E740481C1C}">
                <a14:useLocalDpi xmlns:a14="http://schemas.microsoft.com/office/drawing/2010/main" val="0"/>
              </a:ext>
            </a:extLst>
          </a:blip>
          <a:srcRect/>
          <a:stretch>
            <a:fillRect/>
          </a:stretch>
        </p:blipFill>
        <p:spPr bwMode="auto">
          <a:xfrm>
            <a:off x="7282227" y="5737488"/>
            <a:ext cx="848920" cy="641406"/>
          </a:xfrm>
          <a:prstGeom prst="roundRect">
            <a:avLst>
              <a:gd name="adj" fmla="val 22905"/>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hot tub transparent">
            <a:extLst>
              <a:ext uri="{FF2B5EF4-FFF2-40B4-BE49-F238E27FC236}">
                <a16:creationId xmlns:a16="http://schemas.microsoft.com/office/drawing/2014/main" id="{4963A85A-790F-4F83-8132-05EFC02BD39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088" l="2000" r="97667"/>
                    </a14:imgEffect>
                  </a14:imgLayer>
                </a14:imgProps>
              </a:ext>
              <a:ext uri="{28A0092B-C50C-407E-A947-70E740481C1C}">
                <a14:useLocalDpi xmlns:a14="http://schemas.microsoft.com/office/drawing/2010/main" val="0"/>
              </a:ext>
            </a:extLst>
          </a:blip>
          <a:srcRect/>
          <a:stretch>
            <a:fillRect/>
          </a:stretch>
        </p:blipFill>
        <p:spPr bwMode="auto">
          <a:xfrm>
            <a:off x="7306381" y="4970072"/>
            <a:ext cx="738816" cy="558216"/>
          </a:xfrm>
          <a:prstGeom prst="roundRect">
            <a:avLst>
              <a:gd name="adj" fmla="val 22905"/>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CF3686-92B8-499D-9B10-3AC5719451AD}"/>
              </a:ext>
            </a:extLst>
          </p:cNvPr>
          <p:cNvSpPr txBox="1"/>
          <p:nvPr/>
        </p:nvSpPr>
        <p:spPr>
          <a:xfrm>
            <a:off x="8564616" y="4305757"/>
            <a:ext cx="1493784" cy="523220"/>
          </a:xfrm>
          <a:prstGeom prst="rect">
            <a:avLst/>
          </a:prstGeom>
          <a:noFill/>
        </p:spPr>
        <p:txBody>
          <a:bodyPr wrap="square" rtlCol="0">
            <a:spAutoFit/>
          </a:bodyPr>
          <a:lstStyle/>
          <a:p>
            <a:r>
              <a:rPr lang="en-US" sz="2800" dirty="0"/>
              <a:t>2.8</a:t>
            </a:r>
          </a:p>
        </p:txBody>
      </p:sp>
      <p:sp>
        <p:nvSpPr>
          <p:cNvPr id="50" name="TextBox 49">
            <a:extLst>
              <a:ext uri="{FF2B5EF4-FFF2-40B4-BE49-F238E27FC236}">
                <a16:creationId xmlns:a16="http://schemas.microsoft.com/office/drawing/2014/main" id="{471E7C20-B024-4501-9481-990AA0B439A8}"/>
              </a:ext>
            </a:extLst>
          </p:cNvPr>
          <p:cNvSpPr txBox="1"/>
          <p:nvPr/>
        </p:nvSpPr>
        <p:spPr>
          <a:xfrm>
            <a:off x="8564616" y="4911903"/>
            <a:ext cx="1493784" cy="523220"/>
          </a:xfrm>
          <a:prstGeom prst="rect">
            <a:avLst/>
          </a:prstGeom>
          <a:noFill/>
        </p:spPr>
        <p:txBody>
          <a:bodyPr wrap="square" rtlCol="0">
            <a:spAutoFit/>
          </a:bodyPr>
          <a:lstStyle/>
          <a:p>
            <a:r>
              <a:rPr lang="en-US" sz="2800" dirty="0"/>
              <a:t>5.3</a:t>
            </a:r>
          </a:p>
        </p:txBody>
      </p:sp>
      <p:sp>
        <p:nvSpPr>
          <p:cNvPr id="51" name="TextBox 50">
            <a:extLst>
              <a:ext uri="{FF2B5EF4-FFF2-40B4-BE49-F238E27FC236}">
                <a16:creationId xmlns:a16="http://schemas.microsoft.com/office/drawing/2014/main" id="{3149073D-1A50-44E4-A0A4-054C0A218989}"/>
              </a:ext>
            </a:extLst>
          </p:cNvPr>
          <p:cNvSpPr txBox="1"/>
          <p:nvPr/>
        </p:nvSpPr>
        <p:spPr>
          <a:xfrm>
            <a:off x="8606245" y="5726701"/>
            <a:ext cx="1493784" cy="523220"/>
          </a:xfrm>
          <a:prstGeom prst="rect">
            <a:avLst/>
          </a:prstGeom>
          <a:noFill/>
        </p:spPr>
        <p:txBody>
          <a:bodyPr wrap="square" rtlCol="0">
            <a:spAutoFit/>
          </a:bodyPr>
          <a:lstStyle/>
          <a:p>
            <a:r>
              <a:rPr lang="en-US" sz="2800" dirty="0"/>
              <a:t>7.2</a:t>
            </a:r>
          </a:p>
        </p:txBody>
      </p:sp>
    </p:spTree>
    <p:extLst>
      <p:ext uri="{BB962C8B-B14F-4D97-AF65-F5344CB8AC3E}">
        <p14:creationId xmlns:p14="http://schemas.microsoft.com/office/powerpoint/2010/main" val="1538628642"/>
      </p:ext>
    </p:extLst>
  </p:cSld>
  <p:clrMapOvr>
    <a:masterClrMapping/>
  </p:clrMapOvr>
  <mc:AlternateContent xmlns:mc="http://schemas.openxmlformats.org/markup-compatibility/2006" xmlns:p14="http://schemas.microsoft.com/office/powerpoint/2010/main">
    <mc:Choice Requires="p14">
      <p:transition spd="slow" p14:dur="2000" advTm="100915"/>
    </mc:Choice>
    <mc:Fallback xmlns="">
      <p:transition spd="slow" advTm="10091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005"/>
            <a:ext cx="10515600" cy="1325563"/>
          </a:xfrm>
        </p:spPr>
        <p:txBody>
          <a:bodyPr/>
          <a:lstStyle/>
          <a:p>
            <a:r>
              <a:rPr lang="en-US" dirty="0"/>
              <a:t>General Anatomy of a Road</a:t>
            </a:r>
          </a:p>
        </p:txBody>
      </p:sp>
      <p:pic>
        <p:nvPicPr>
          <p:cNvPr id="6" name="Picture 5">
            <a:extLst>
              <a:ext uri="{FF2B5EF4-FFF2-40B4-BE49-F238E27FC236}">
                <a16:creationId xmlns:a16="http://schemas.microsoft.com/office/drawing/2014/main" id="{148C5BF3-7EEA-4350-88BB-6B051A5AC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498" y="1295400"/>
            <a:ext cx="7421103" cy="4114800"/>
          </a:xfrm>
          <a:prstGeom prst="rect">
            <a:avLst/>
          </a:prstGeom>
          <a:ln>
            <a:solidFill>
              <a:schemeClr val="tx1"/>
            </a:solidFill>
          </a:ln>
        </p:spPr>
      </p:pic>
      <p:sp>
        <p:nvSpPr>
          <p:cNvPr id="3" name="Rectangle 2"/>
          <p:cNvSpPr/>
          <p:nvPr/>
        </p:nvSpPr>
        <p:spPr>
          <a:xfrm>
            <a:off x="3276600" y="4724400"/>
            <a:ext cx="2590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6061132">
            <a:off x="4171860" y="4393017"/>
            <a:ext cx="875265" cy="374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6806442" y="2877737"/>
            <a:ext cx="795695" cy="374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2439435"/>
            <a:ext cx="3352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3220124" y="2571077"/>
            <a:ext cx="64635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7533504" y="3958881"/>
            <a:ext cx="795695" cy="1060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8217901" y="2678699"/>
            <a:ext cx="397848" cy="83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ED3CDD-EC80-4523-9572-3AF3AD8F0E32}"/>
              </a:ext>
            </a:extLst>
          </p:cNvPr>
          <p:cNvSpPr/>
          <p:nvPr/>
        </p:nvSpPr>
        <p:spPr>
          <a:xfrm rot="5400000">
            <a:off x="2308207" y="3489387"/>
            <a:ext cx="944102" cy="76392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0E8494-C160-4E46-98A2-8FEA7FEDC654}"/>
              </a:ext>
            </a:extLst>
          </p:cNvPr>
          <p:cNvSpPr/>
          <p:nvPr/>
        </p:nvSpPr>
        <p:spPr>
          <a:xfrm rot="21293644">
            <a:off x="4519864" y="2979016"/>
            <a:ext cx="1295400" cy="50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0365CEC8-9A02-44AB-93E8-889BC2116242}"/>
              </a:ext>
            </a:extLst>
          </p:cNvPr>
          <p:cNvSpPr/>
          <p:nvPr/>
        </p:nvSpPr>
        <p:spPr>
          <a:xfrm>
            <a:off x="3774832" y="2657806"/>
            <a:ext cx="1335448" cy="255378"/>
          </a:xfrm>
          <a:prstGeom prst="roundRect">
            <a:avLst/>
          </a:prstGeom>
          <a:no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31885C9-6211-4D11-AE82-396A50C5C96F}"/>
              </a:ext>
            </a:extLst>
          </p:cNvPr>
          <p:cNvSpPr/>
          <p:nvPr/>
        </p:nvSpPr>
        <p:spPr>
          <a:xfrm>
            <a:off x="5871982" y="2937966"/>
            <a:ext cx="1138419" cy="262434"/>
          </a:xfrm>
          <a:prstGeom prst="roundRect">
            <a:avLst/>
          </a:prstGeom>
          <a:no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E1DDC2F-9675-42AB-91ED-95BDB0CF05DF}"/>
              </a:ext>
            </a:extLst>
          </p:cNvPr>
          <p:cNvSpPr/>
          <p:nvPr/>
        </p:nvSpPr>
        <p:spPr>
          <a:xfrm>
            <a:off x="7245778" y="3124200"/>
            <a:ext cx="946512" cy="238344"/>
          </a:xfrm>
          <a:prstGeom prst="roundRect">
            <a:avLst/>
          </a:prstGeom>
          <a:no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4F1AA28-48E0-4908-8472-4D07DE085805}"/>
              </a:ext>
            </a:extLst>
          </p:cNvPr>
          <p:cNvSpPr/>
          <p:nvPr/>
        </p:nvSpPr>
        <p:spPr>
          <a:xfrm>
            <a:off x="4876801" y="3519207"/>
            <a:ext cx="2140377" cy="964251"/>
          </a:xfrm>
          <a:prstGeom prst="roundRect">
            <a:avLst/>
          </a:prstGeom>
          <a:noFill/>
          <a:ln w="3810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14651983"/>
      </p:ext>
    </p:extLst>
  </p:cSld>
  <p:clrMapOvr>
    <a:masterClrMapping/>
  </p:clrMapOvr>
  <mc:AlternateContent xmlns:mc="http://schemas.openxmlformats.org/markup-compatibility/2006" xmlns:p14="http://schemas.microsoft.com/office/powerpoint/2010/main">
    <mc:Choice Requires="p14">
      <p:transition spd="slow" p14:dur="2000" advTm="50985"/>
    </mc:Choice>
    <mc:Fallback xmlns="">
      <p:transition spd="slow" advTm="5098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4.9"/>
</p:tagLst>
</file>

<file path=ppt/theme/theme1.xml><?xml version="1.0" encoding="utf-8"?>
<a:theme xmlns:a="http://schemas.openxmlformats.org/drawingml/2006/main" name="PPT_Template_2">
  <a:themeElements>
    <a:clrScheme name="Watershed color palette">
      <a:dk1>
        <a:srgbClr val="097849"/>
      </a:dk1>
      <a:lt1>
        <a:sysClr val="window" lastClr="FFFFFF"/>
      </a:lt1>
      <a:dk2>
        <a:srgbClr val="003344"/>
      </a:dk2>
      <a:lt2>
        <a:srgbClr val="99CC99"/>
      </a:lt2>
      <a:accent1>
        <a:srgbClr val="E36722"/>
      </a:accent1>
      <a:accent2>
        <a:srgbClr val="99CC99"/>
      </a:accent2>
      <a:accent3>
        <a:srgbClr val="003344"/>
      </a:accent3>
      <a:accent4>
        <a:srgbClr val="097849"/>
      </a:accent4>
      <a:accent5>
        <a:srgbClr val="000000"/>
      </a:accent5>
      <a:accent6>
        <a:srgbClr val="FFFEEE"/>
      </a:accent6>
      <a:hlink>
        <a:srgbClr val="003344"/>
      </a:hlink>
      <a:folHlink>
        <a:srgbClr val="99CC99"/>
      </a:folHlink>
    </a:clrScheme>
    <a:fontScheme name="Custom 1">
      <a:majorFont>
        <a:latin typeface="Exo 2"/>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2" id="{3F567C1A-B758-4984-82E4-C7244F240E4E}" vid="{8B821CCF-CA85-4F94-903D-4505BB0E29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705</TotalTime>
  <Words>3399</Words>
  <Application>Microsoft Office PowerPoint</Application>
  <PresentationFormat>Widescreen</PresentationFormat>
  <Paragraphs>435</Paragraphs>
  <Slides>47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Exo 2</vt:lpstr>
      <vt:lpstr>Gill Sans MT</vt:lpstr>
      <vt:lpstr>Calibri</vt:lpstr>
      <vt:lpstr>Arial</vt:lpstr>
      <vt:lpstr>Wingdings 3</vt:lpstr>
      <vt:lpstr>Calibri Light</vt:lpstr>
      <vt:lpstr>PPT_Template_2</vt:lpstr>
      <vt:lpstr>Lake Carmi Watershed</vt:lpstr>
      <vt:lpstr>Why are we here?</vt:lpstr>
      <vt:lpstr>What is Stormwater runoff?</vt:lpstr>
      <vt:lpstr>PowerPoint Presentation</vt:lpstr>
      <vt:lpstr>The Path of Stormwater</vt:lpstr>
      <vt:lpstr>Why is Stormwater A Problem? </vt:lpstr>
      <vt:lpstr>The Stormwater &amp; Phosphorus Connection</vt:lpstr>
      <vt:lpstr>How much runoff are we talking?</vt:lpstr>
      <vt:lpstr>General Anatomy of a Road</vt:lpstr>
      <vt:lpstr>Characteristics of a “good” driveway</vt:lpstr>
      <vt:lpstr>What does a stormwater (drainage) issue look like?</vt:lpstr>
      <vt:lpstr>Rutting</vt:lpstr>
      <vt:lpstr>Depressions</vt:lpstr>
      <vt:lpstr>Potholes</vt:lpstr>
      <vt:lpstr>PowerPoint Presentation</vt:lpstr>
      <vt:lpstr>Where is the water coming from?</vt:lpstr>
      <vt:lpstr>Layers of a Driveway</vt:lpstr>
      <vt:lpstr>Material - Gravel Driveway</vt:lpstr>
      <vt:lpstr>Driveway Maintenance</vt:lpstr>
      <vt:lpstr>Gravel Driveway Maintenance</vt:lpstr>
      <vt:lpstr>Ditch/Culvert Maintenance</vt:lpstr>
      <vt:lpstr>Key to this Presentation</vt:lpstr>
      <vt:lpstr>Driveway Turnouts</vt:lpstr>
      <vt:lpstr>Driveway Turnouts - Installation</vt:lpstr>
      <vt:lpstr>Driveway Turnouts – Flow Diffusion</vt:lpstr>
      <vt:lpstr>Driveway Turnouts – Filter Berm</vt:lpstr>
      <vt:lpstr>Driveway Turnouts - Considerations</vt:lpstr>
      <vt:lpstr>Open-top Culverts (Box Trenches)</vt:lpstr>
      <vt:lpstr>Open-top Culvert - Installation</vt:lpstr>
      <vt:lpstr>Open-top Culvert - Considerations</vt:lpstr>
      <vt:lpstr>Driveway Shaping</vt:lpstr>
      <vt:lpstr>Driveway Shaping - Installation</vt:lpstr>
      <vt:lpstr>Driveway Shaping - Considerations</vt:lpstr>
      <vt:lpstr>Water Bars or Rolling Grade Reversals</vt:lpstr>
      <vt:lpstr>Water Bars - Installation</vt:lpstr>
      <vt:lpstr>Water Bars – Alternative Design 1</vt:lpstr>
      <vt:lpstr>Water Bars – Alternative Design 2</vt:lpstr>
      <vt:lpstr>Water Bars - Considerations</vt:lpstr>
      <vt:lpstr>Driveway Surfacing</vt:lpstr>
      <vt:lpstr>Culverts – General Practices</vt:lpstr>
      <vt:lpstr>Ditches</vt:lpstr>
      <vt:lpstr>Ditches – Check Dams</vt:lpstr>
      <vt:lpstr>Ditches – Re-grading Ditches</vt:lpstr>
      <vt:lpstr>Ditches – Grass Swales</vt:lpstr>
      <vt:lpstr>Resource Guide</vt:lpstr>
      <vt:lpstr>Resource Guide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2</dc:title>
  <dc:creator>Andres Torizzo</dc:creator>
  <cp:lastModifiedBy>Andres Torizzo</cp:lastModifiedBy>
  <cp:revision>82</cp:revision>
  <dcterms:created xsi:type="dcterms:W3CDTF">2019-03-26T19:27:31Z</dcterms:created>
  <dcterms:modified xsi:type="dcterms:W3CDTF">2021-07-13T19:52:32Z</dcterms:modified>
</cp:coreProperties>
</file>